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9"/>
  </p:notesMasterIdLst>
  <p:sldIdLst>
    <p:sldId id="256" r:id="rId2"/>
    <p:sldId id="257" r:id="rId3"/>
    <p:sldId id="258" r:id="rId4"/>
    <p:sldId id="259" r:id="rId5"/>
    <p:sldId id="261" r:id="rId6"/>
    <p:sldId id="262" r:id="rId7"/>
    <p:sldId id="352" r:id="rId8"/>
    <p:sldId id="353" r:id="rId9"/>
    <p:sldId id="263" r:id="rId10"/>
    <p:sldId id="298" r:id="rId11"/>
    <p:sldId id="264" r:id="rId12"/>
    <p:sldId id="316" r:id="rId13"/>
    <p:sldId id="265" r:id="rId14"/>
    <p:sldId id="266" r:id="rId15"/>
    <p:sldId id="260" r:id="rId16"/>
    <p:sldId id="267" r:id="rId17"/>
    <p:sldId id="303" r:id="rId18"/>
    <p:sldId id="302" r:id="rId19"/>
    <p:sldId id="269" r:id="rId20"/>
    <p:sldId id="317" r:id="rId21"/>
    <p:sldId id="268" r:id="rId22"/>
    <p:sldId id="304" r:id="rId23"/>
    <p:sldId id="271" r:id="rId24"/>
    <p:sldId id="299" r:id="rId25"/>
    <p:sldId id="330" r:id="rId26"/>
    <p:sldId id="348" r:id="rId27"/>
    <p:sldId id="305" r:id="rId28"/>
    <p:sldId id="270" r:id="rId29"/>
    <p:sldId id="318" r:id="rId30"/>
    <p:sldId id="322" r:id="rId31"/>
    <p:sldId id="323" r:id="rId32"/>
    <p:sldId id="319" r:id="rId33"/>
    <p:sldId id="324" r:id="rId34"/>
    <p:sldId id="325" r:id="rId35"/>
    <p:sldId id="326" r:id="rId36"/>
    <p:sldId id="320" r:id="rId37"/>
    <p:sldId id="351" r:id="rId38"/>
    <p:sldId id="327" r:id="rId39"/>
    <p:sldId id="321"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289" r:id="rId58"/>
    <p:sldId id="290" r:id="rId59"/>
    <p:sldId id="335" r:id="rId60"/>
    <p:sldId id="291" r:id="rId61"/>
    <p:sldId id="338" r:id="rId62"/>
    <p:sldId id="346" r:id="rId63"/>
    <p:sldId id="292" r:id="rId64"/>
    <p:sldId id="329" r:id="rId65"/>
    <p:sldId id="347" r:id="rId66"/>
    <p:sldId id="293" r:id="rId67"/>
    <p:sldId id="294" r:id="rId68"/>
    <p:sldId id="295" r:id="rId69"/>
    <p:sldId id="296" r:id="rId70"/>
    <p:sldId id="297" r:id="rId71"/>
    <p:sldId id="341" r:id="rId72"/>
    <p:sldId id="340" r:id="rId73"/>
    <p:sldId id="342" r:id="rId74"/>
    <p:sldId id="343" r:id="rId75"/>
    <p:sldId id="344" r:id="rId76"/>
    <p:sldId id="349" r:id="rId77"/>
    <p:sldId id="350" r:id="rId78"/>
    <p:sldId id="315" r:id="rId79"/>
    <p:sldId id="314" r:id="rId80"/>
    <p:sldId id="301" r:id="rId81"/>
    <p:sldId id="306" r:id="rId82"/>
    <p:sldId id="307" r:id="rId83"/>
    <p:sldId id="308" r:id="rId84"/>
    <p:sldId id="309" r:id="rId85"/>
    <p:sldId id="328" r:id="rId86"/>
    <p:sldId id="310" r:id="rId87"/>
    <p:sldId id="311" r:id="rId88"/>
    <p:sldId id="312" r:id="rId89"/>
    <p:sldId id="313" r:id="rId90"/>
    <p:sldId id="331" r:id="rId91"/>
    <p:sldId id="333" r:id="rId92"/>
    <p:sldId id="332" r:id="rId93"/>
    <p:sldId id="334" r:id="rId94"/>
    <p:sldId id="336" r:id="rId95"/>
    <p:sldId id="337" r:id="rId96"/>
    <p:sldId id="345" r:id="rId97"/>
    <p:sldId id="300"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4660"/>
  </p:normalViewPr>
  <p:slideViewPr>
    <p:cSldViewPr snapToGrid="0">
      <p:cViewPr varScale="1">
        <p:scale>
          <a:sx n="84" d="100"/>
          <a:sy n="84" d="100"/>
        </p:scale>
        <p:origin x="-1092" y="-78"/>
      </p:cViewPr>
      <p:guideLst>
        <p:guide orient="horz" pos="2160"/>
        <p:guide pos="2880"/>
      </p:guideLst>
    </p:cSldViewPr>
  </p:slid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A3464-0E4C-47E3-B44B-1781C76A55C0}" type="datetimeFigureOut">
              <a:rPr lang="en-GB" smtClean="0"/>
              <a:pPr/>
              <a:t>01/05/2014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179E4-59BF-4AA3-B2D0-A9483DB74952}"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10</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11</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12</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15</a:t>
            </a:fld>
            <a:endParaRPr lang="en-GB"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16</a:t>
            </a:fld>
            <a:endParaRPr lang="en-GB"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17</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18</a:t>
            </a:fld>
            <a:endParaRPr lang="en-GB"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19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22</a:t>
            </a:fld>
            <a:endParaRPr lang="en-GB"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23</a:t>
            </a:fld>
            <a:endParaRPr lang="en-GB"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26</a:t>
            </a:fld>
            <a:endParaRPr lang="en-GB"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27</a:t>
            </a:fld>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28</a:t>
            </a:fld>
            <a:endParaRPr lang="en-GB"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29</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a:t>
            </a:fld>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30</a:t>
            </a:fld>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31</a:t>
            </a:fld>
            <a:endParaRPr lang="en-GB"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32</a:t>
            </a:fld>
            <a:endParaRPr lang="en-GB"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33</a:t>
            </a:fld>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34</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35</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36</a:t>
            </a:fld>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37</a:t>
            </a:fld>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38</a:t>
            </a:fld>
            <a:endParaRPr lang="en-GB"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39</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a:t>
            </a:fld>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40</a:t>
            </a:fld>
            <a:endParaRPr lang="en-GB"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41</a:t>
            </a:fld>
            <a:endParaRPr lang="en-GB"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42</a:t>
            </a:fld>
            <a:endParaRPr lang="en-GB"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43</a:t>
            </a:fld>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44</a:t>
            </a:fld>
            <a:endParaRPr lang="en-GB"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46</a:t>
            </a:fld>
            <a:endParaRPr lang="en-GB"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48</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49</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a:t>
            </a:fld>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50</a:t>
            </a:fld>
            <a:endParaRPr lang="en-GB"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51</a:t>
            </a:fld>
            <a:endParaRPr lang="en-GB"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52</a:t>
            </a:fld>
            <a:endParaRPr lang="en-GB"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53</a:t>
            </a:fld>
            <a:endParaRPr lang="en-GB"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54</a:t>
            </a:fld>
            <a:endParaRPr lang="en-GB"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55</a:t>
            </a:fld>
            <a:endParaRPr lang="en-GB"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56</a:t>
            </a:fld>
            <a:endParaRPr lang="en-GB"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57</a:t>
            </a:fld>
            <a:endParaRPr lang="en-GB"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58</a:t>
            </a:fld>
            <a:endParaRPr lang="en-GB"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59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6</a:t>
            </a:fld>
            <a:endParaRPr lang="en-GB"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60</a:t>
            </a:fld>
            <a:endParaRPr lang="en-GB"/>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61</a:t>
            </a:fld>
            <a:endParaRPr lang="en-GB"/>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62</a:t>
            </a:fld>
            <a:endParaRPr lang="en-GB"/>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63</a:t>
            </a:fld>
            <a:endParaRPr lang="en-GB"/>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64</a:t>
            </a:fld>
            <a:endParaRPr lang="en-GB"/>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a:t>
            </a:fld>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77</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78</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79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a:t>
            </a:fld>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80</a:t>
            </a:fld>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81</a:t>
            </a:fld>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82</a:t>
            </a:fld>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83</a:t>
            </a:fld>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84</a:t>
            </a:fld>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85</a:t>
            </a:fld>
            <a:endParaRPr lang="en-GB"/>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86</a:t>
            </a:fld>
            <a:endParaRPr lang="en-GB"/>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87</a:t>
            </a:fld>
            <a:endParaRPr lang="en-GB"/>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88</a:t>
            </a:fld>
            <a:endParaRPr lang="en-GB"/>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89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6179E4-59BF-4AA3-B2D0-A9483DB74952}" type="slidenum">
              <a:rPr lang="en-GB" smtClean="0"/>
              <a:pPr/>
              <a:t>9</a:t>
            </a:fld>
            <a:endParaRPr lang="en-GB"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90</a:t>
            </a:fld>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91</a:t>
            </a:fld>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92</a:t>
            </a:fld>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93</a:t>
            </a:fld>
            <a:endParaRPr lang="en-GB"/>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94</a:t>
            </a:fld>
            <a:endParaRPr lang="en-GB"/>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95</a:t>
            </a:fld>
            <a:endParaRPr lang="en-GB"/>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96</a:t>
            </a:fld>
            <a:endParaRPr lang="en-GB"/>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6179E4-59BF-4AA3-B2D0-A9483DB74952}" type="slidenum">
              <a:rPr lang="en-GB" smtClean="0"/>
              <a:pPr/>
              <a:t>97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t>02/03/2014</a:t>
            </a:r>
            <a:endParaRPr lang="en-GB"/>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Slide Number Placeholder 6"/>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Footer Placeholder 7"/>
          <p:cNvSpPr>
            <a:spLocks noGrp="1"/>
          </p:cNvSpPr>
          <p:nvPr>
            <p:ph type="ftr" sz="quarter" idx="11"/>
          </p:nvPr>
        </p:nvSpPr>
        <p:spPr/>
        <p:txBody>
          <a:bodyPr/>
          <a:lstStyle/>
          <a:p>
            <a:r>
              <a:rPr lang="en-GB" smtClean="0"/>
              <a:t>Copyright - Jeffrey Casciani-Wood 2014</a:t>
            </a:r>
            <a:endParaRPr lang="en-GB"/>
          </a:p>
        </p:txBody>
      </p:sp>
      <p:sp>
        <p:nvSpPr>
          <p:cNvPr id="9" name="Slide Number Placeholder 8"/>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t>02/03/2014</a:t>
            </a:r>
            <a:endParaRPr lang="en-GB"/>
          </a:p>
        </p:txBody>
      </p:sp>
      <p:sp>
        <p:nvSpPr>
          <p:cNvPr id="4" name="Footer Placeholder 3"/>
          <p:cNvSpPr>
            <a:spLocks noGrp="1"/>
          </p:cNvSpPr>
          <p:nvPr>
            <p:ph type="ftr" sz="quarter" idx="11"/>
          </p:nvPr>
        </p:nvSpPr>
        <p:spPr/>
        <p:txBody>
          <a:bodyPr/>
          <a:lstStyle/>
          <a:p>
            <a:r>
              <a:rPr lang="en-GB" smtClean="0"/>
              <a:t>Copyright - Jeffrey Casciani-Wood 2014</a:t>
            </a:r>
            <a:endParaRPr lang="en-GB"/>
          </a:p>
        </p:txBody>
      </p:sp>
      <p:sp>
        <p:nvSpPr>
          <p:cNvPr id="5" name="Slide Number Placeholder 4"/>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02/03/2014</a:t>
            </a:r>
            <a:endParaRPr lang="en-GB"/>
          </a:p>
        </p:txBody>
      </p:sp>
      <p:sp>
        <p:nvSpPr>
          <p:cNvPr id="3" name="Footer Placeholder 2"/>
          <p:cNvSpPr>
            <a:spLocks noGrp="1"/>
          </p:cNvSpPr>
          <p:nvPr>
            <p:ph type="ftr" sz="quarter" idx="11"/>
          </p:nvPr>
        </p:nvSpPr>
        <p:spPr/>
        <p:txBody>
          <a:bodyPr/>
          <a:lstStyle/>
          <a:p>
            <a:r>
              <a:rPr lang="en-GB" smtClean="0"/>
              <a:t>Copyright - Jeffrey Casciani-Wood 2014</a:t>
            </a:r>
            <a:endParaRPr lang="en-GB"/>
          </a:p>
        </p:txBody>
      </p:sp>
      <p:sp>
        <p:nvSpPr>
          <p:cNvPr id="4" name="Slide Number Placeholder 3"/>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02/03/2014</a:t>
            </a:r>
            <a:endParaRPr lang="en-GB"/>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Slide Number Placeholder 6"/>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02/03/2014</a:t>
            </a:r>
            <a:endParaRPr lang="en-GB"/>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Slide Number Placeholder 6"/>
          <p:cNvSpPr>
            <a:spLocks noGrp="1"/>
          </p:cNvSpPr>
          <p:nvPr>
            <p:ph type="sldNum" sz="quarter" idx="12"/>
          </p:nvPr>
        </p:nvSpPr>
        <p:spPr/>
        <p:txBody>
          <a:bodyPr/>
          <a:lstStyle/>
          <a:p>
            <a:fld id="{5B16F3DF-A9ED-45E7-B773-DED0D3374703}"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02/03/2014</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Copyright - Jeffrey Casciani-Wood 2014</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F3DF-A9ED-45E7-B773-DED0D337470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3200" dirty="0" smtClean="0"/>
              <a:t>A BRIEF INTRODUCTION TO IRON AND STEEL, TESTING, FERROUS CORROSION AND CATHODIC PROTECTION</a:t>
            </a:r>
            <a:endParaRPr lang="en-GB" sz="3200" dirty="0"/>
          </a:p>
        </p:txBody>
      </p:sp>
      <p:sp>
        <p:nvSpPr>
          <p:cNvPr id="3" name="Subtitle 2"/>
          <p:cNvSpPr>
            <a:spLocks noGrp="1"/>
          </p:cNvSpPr>
          <p:nvPr>
            <p:ph type="subTitle" idx="1"/>
          </p:nvPr>
        </p:nvSpPr>
        <p:spPr/>
        <p:txBody>
          <a:bodyPr/>
          <a:lstStyle/>
          <a:p>
            <a:r>
              <a:rPr lang="en-GB" dirty="0" smtClean="0"/>
              <a:t>by</a:t>
            </a:r>
          </a:p>
          <a:p>
            <a:endParaRPr lang="en-GB" dirty="0"/>
          </a:p>
          <a:p>
            <a:r>
              <a:rPr lang="en-GB" dirty="0" smtClean="0"/>
              <a:t>Alan Broomfield M.I.I.M.S.</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COMPARISON</a:t>
            </a:r>
            <a:endParaRPr lang="en-GB" dirty="0"/>
          </a:p>
        </p:txBody>
      </p:sp>
      <p:sp>
        <p:nvSpPr>
          <p:cNvPr id="3" name="Content Placeholder 2"/>
          <p:cNvSpPr>
            <a:spLocks noGrp="1"/>
          </p:cNvSpPr>
          <p:nvPr>
            <p:ph idx="1"/>
          </p:nvPr>
        </p:nvSpPr>
        <p:spPr/>
        <p:txBody>
          <a:bodyPr>
            <a:normAutofit fontScale="47500" lnSpcReduction="20000"/>
          </a:bodyPr>
          <a:lstStyle/>
          <a:p>
            <a:pPr algn="just"/>
            <a:r>
              <a:rPr lang="en-GB" dirty="0" smtClean="0"/>
              <a:t>WROUGHT IRON HAS LESS THAN 0.05% CARBON BUT CONTAINS A SLAG OF PHOSPHORUS, SULPHUR AND SILICON OF UP TO 2%.</a:t>
            </a:r>
          </a:p>
          <a:p>
            <a:pPr algn="just"/>
            <a:endParaRPr lang="en-GB" dirty="0" smtClean="0"/>
          </a:p>
          <a:p>
            <a:pPr algn="just"/>
            <a:r>
              <a:rPr lang="en-GB" dirty="0" smtClean="0"/>
              <a:t>MILD (SHIPBUILDING) STEEL HAS 0.23% CARBON AND ONLY TRACES OF PHOSPHORUS, SULPHUR AND SILICON.</a:t>
            </a:r>
          </a:p>
          <a:p>
            <a:pPr algn="just"/>
            <a:endParaRPr lang="en-GB" dirty="0" smtClean="0"/>
          </a:p>
          <a:p>
            <a:pPr algn="just"/>
            <a:r>
              <a:rPr lang="en-GB" dirty="0" smtClean="0"/>
              <a:t>IT IS THE CARBON THAT TURNS WROUGHT IRON INTO STEEL.</a:t>
            </a:r>
          </a:p>
          <a:p>
            <a:pPr algn="just"/>
            <a:endParaRPr lang="en-GB" dirty="0" smtClean="0"/>
          </a:p>
          <a:p>
            <a:pPr algn="just"/>
            <a:r>
              <a:rPr lang="en-GB" dirty="0" smtClean="0"/>
              <a:t>CAST IRON HAS ABOVE 2% CARBON.</a:t>
            </a:r>
          </a:p>
          <a:p>
            <a:pPr algn="just"/>
            <a:endParaRPr lang="en-GB" dirty="0" smtClean="0"/>
          </a:p>
          <a:p>
            <a:pPr algn="just"/>
            <a:r>
              <a:rPr lang="en-GB" dirty="0" smtClean="0"/>
              <a:t>THE PERCENTAGES GIVEN ARE BY WEIGHT.</a:t>
            </a:r>
          </a:p>
          <a:p>
            <a:pPr algn="just"/>
            <a:endParaRPr lang="en-GB" dirty="0" smtClean="0"/>
          </a:p>
          <a:p>
            <a:pPr algn="just"/>
            <a:r>
              <a:rPr lang="en-GB" dirty="0" smtClean="0"/>
              <a:t>WROUGHT IRON HAS A GRANULAR MICROSTRUCTURE BUT THE PRESENCE OF THE SLAG GIVES IT A ‘GRAIN’ SIMILAR TO WOOD.</a:t>
            </a:r>
          </a:p>
          <a:p>
            <a:pPr algn="just"/>
            <a:endParaRPr lang="en-GB" dirty="0" smtClean="0"/>
          </a:p>
          <a:p>
            <a:pPr algn="just"/>
            <a:r>
              <a:rPr lang="en-GB" dirty="0" smtClean="0"/>
              <a:t>STEEL HAS A MICROGRANULAR STRUCTURE MADE UP OF CRYSTALS OF FERRITE (PURE IRON), PEARLITE AND CEMENTITE.   THERE IS ABOUT 75% FERRITE IN MILD STEEL.</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10</a:t>
            </a:fld>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MYTH</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THE MARINE SURVEYOR WILL OFTEN BE TOLD THAT WROUGHT IRON DOES NOT CORRODE.   THAT STATEMENT IS RUBBISH.   IT DOES CORRODE BUT, BECAUSE OF ITS MICROSTUCTURE AND THE PRESENCE OF UP TO ONE AND A HALF PERCENT PHOSPHORUS, IT CORRODES AT A SLOWER RATE THAN MILD STEEL.   IT DOES NOT SUFFER GALVANIC PITTING BUT IT WILL SUFFER ELECTROLYTIC PITTING AND MICROBIOLOGICAL ATTACK OF WHICH MORE LATER.</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smtClean="0"/>
              <a:t>CORROSION ON A WROUGHT IRON STEM SHOWING ‘GRAIN’ EFFECT</a:t>
            </a:r>
            <a:endParaRPr lang="en-GB" sz="3600" dirty="0"/>
          </a:p>
        </p:txBody>
      </p:sp>
      <p:sp>
        <p:nvSpPr>
          <p:cNvPr id="3" name="Content Placeholder 2"/>
          <p:cNvSpPr>
            <a:spLocks noGrp="1"/>
          </p:cNvSpPr>
          <p:nvPr>
            <p:ph idx="1"/>
          </p:nvPr>
        </p:nvSpPr>
        <p:spPr/>
        <p:txBody>
          <a:bodyPr/>
          <a:lstStyle/>
          <a:p>
            <a:pPr>
              <a:buNone/>
            </a:pP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12</a:t>
            </a:fld>
            <a:endParaRPr lang="en-GB" dirty="0"/>
          </a:p>
        </p:txBody>
      </p:sp>
      <p:pic>
        <p:nvPicPr>
          <p:cNvPr id="1026" name="Picture 2" descr="DSC_0006"/>
          <p:cNvPicPr>
            <a:picLocks noChangeAspect="1" noChangeArrowheads="1"/>
          </p:cNvPicPr>
          <p:nvPr/>
        </p:nvPicPr>
        <p:blipFill>
          <a:blip r:embed="rId3" cstate="print"/>
          <a:srcRect/>
          <a:stretch>
            <a:fillRect/>
          </a:stretch>
        </p:blipFill>
        <p:spPr bwMode="auto">
          <a:xfrm>
            <a:off x="2776185" y="1723671"/>
            <a:ext cx="3247597" cy="428201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IDENTIFICATION</a:t>
            </a:r>
            <a:endParaRPr lang="en-GB" dirty="0"/>
          </a:p>
        </p:txBody>
      </p:sp>
      <p:sp>
        <p:nvSpPr>
          <p:cNvPr id="3" name="Content Placeholder 2"/>
          <p:cNvSpPr>
            <a:spLocks noGrp="1"/>
          </p:cNvSpPr>
          <p:nvPr>
            <p:ph idx="1"/>
          </p:nvPr>
        </p:nvSpPr>
        <p:spPr/>
        <p:txBody>
          <a:bodyPr>
            <a:normAutofit fontScale="55000" lnSpcReduction="20000"/>
          </a:bodyPr>
          <a:lstStyle/>
          <a:p>
            <a:pPr algn="just"/>
            <a:r>
              <a:rPr lang="en-GB" dirty="0" smtClean="0"/>
              <a:t>THERE ARE SIX TESTS THAT CAN BE CARRIED OUT TO CORRECTLY IDENTIFY A FERROUS METAL: -</a:t>
            </a:r>
          </a:p>
          <a:p>
            <a:pPr algn="just"/>
            <a:endParaRPr lang="en-GB" dirty="0" smtClean="0"/>
          </a:p>
          <a:p>
            <a:pPr algn="just"/>
            <a:r>
              <a:rPr lang="en-GB" dirty="0" smtClean="0"/>
              <a:t>THE VISUAL TEST</a:t>
            </a:r>
          </a:p>
          <a:p>
            <a:pPr algn="just"/>
            <a:endParaRPr lang="en-GB" dirty="0"/>
          </a:p>
          <a:p>
            <a:pPr algn="just"/>
            <a:r>
              <a:rPr lang="en-GB" dirty="0" smtClean="0"/>
              <a:t>THE COLD CHISEL TEST</a:t>
            </a:r>
          </a:p>
          <a:p>
            <a:pPr algn="just"/>
            <a:endParaRPr lang="en-GB" dirty="0"/>
          </a:p>
          <a:p>
            <a:pPr algn="just"/>
            <a:r>
              <a:rPr lang="en-GB" dirty="0" smtClean="0"/>
              <a:t>THE FILE TEST</a:t>
            </a:r>
          </a:p>
          <a:p>
            <a:pPr algn="just"/>
            <a:endParaRPr lang="en-GB" dirty="0"/>
          </a:p>
          <a:p>
            <a:pPr algn="just"/>
            <a:r>
              <a:rPr lang="en-GB" dirty="0" smtClean="0"/>
              <a:t>THE GRINDING OR SPARK TEST</a:t>
            </a:r>
          </a:p>
          <a:p>
            <a:pPr algn="just"/>
            <a:endParaRPr lang="en-GB" dirty="0"/>
          </a:p>
          <a:p>
            <a:pPr algn="just"/>
            <a:r>
              <a:rPr lang="en-GB" dirty="0" smtClean="0"/>
              <a:t>THE HARDNESS TEST</a:t>
            </a:r>
          </a:p>
          <a:p>
            <a:pPr algn="just"/>
            <a:endParaRPr lang="en-GB" dirty="0"/>
          </a:p>
          <a:p>
            <a:pPr algn="just"/>
            <a:r>
              <a:rPr lang="en-GB" dirty="0" smtClean="0"/>
              <a:t>THE ACID TEST</a:t>
            </a:r>
          </a:p>
          <a:p>
            <a:pPr algn="just"/>
            <a:endParaRPr lang="en-GB" dirty="0"/>
          </a:p>
          <a:p>
            <a:pPr algn="just"/>
            <a:r>
              <a:rPr lang="en-GB" dirty="0" smtClean="0"/>
              <a:t>FOR STAINLESS STEEL THERE IS ALSO THE MAGNET TEST.</a:t>
            </a:r>
          </a:p>
          <a:p>
            <a:pPr algn="just"/>
            <a:endParaRPr lang="en-GB" dirty="0"/>
          </a:p>
          <a:p>
            <a:pPr algn="just"/>
            <a:endParaRPr lang="en-GB" dirty="0" smtClean="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VISUAL TEST</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THIS IS NOT STRICTLY A TEST BUT REQUIRES THE USE OF THAT VERY SPECIAL PIECE OF BIOLOGICAL EQUIPMENT CALLED THE </a:t>
            </a:r>
            <a:r>
              <a:rPr lang="en-GB" b="1" u="sng" dirty="0" smtClean="0">
                <a:solidFill>
                  <a:srgbClr val="FF0000"/>
                </a:solidFill>
              </a:rPr>
              <a:t>BRAIN</a:t>
            </a:r>
            <a:r>
              <a:rPr lang="en-GB" b="1" dirty="0" smtClean="0"/>
              <a:t>.</a:t>
            </a:r>
          </a:p>
          <a:p>
            <a:pPr algn="just"/>
            <a:endParaRPr lang="en-GB" dirty="0" smtClean="0"/>
          </a:p>
          <a:p>
            <a:pPr algn="just"/>
            <a:r>
              <a:rPr lang="en-GB" b="1" u="sng" dirty="0" smtClean="0">
                <a:solidFill>
                  <a:srgbClr val="FF0000"/>
                </a:solidFill>
              </a:rPr>
              <a:t>IF</a:t>
            </a:r>
            <a:r>
              <a:rPr lang="en-GB" b="1" dirty="0" smtClean="0"/>
              <a:t> </a:t>
            </a:r>
            <a:r>
              <a:rPr lang="en-GB" dirty="0" smtClean="0"/>
              <a:t>THE VESSEL IS AN OLD NARROWBOAT, A DUTCH BARGE OR AN OLD RIVER LEA BARGE IT IS POSSIBLE THAT </a:t>
            </a:r>
            <a:r>
              <a:rPr lang="en-GB" b="1" u="sng" dirty="0" smtClean="0">
                <a:solidFill>
                  <a:srgbClr val="FF0000"/>
                </a:solidFill>
              </a:rPr>
              <a:t>IF</a:t>
            </a:r>
            <a:r>
              <a:rPr lang="en-GB" dirty="0" smtClean="0"/>
              <a:t> IT IS PRE 1914 THAT IT IS BUILT OF WROUGHT IRON.   </a:t>
            </a:r>
            <a:r>
              <a:rPr lang="en-GB" b="1" u="sng" dirty="0" smtClean="0">
                <a:solidFill>
                  <a:srgbClr val="FF0000"/>
                </a:solidFill>
              </a:rPr>
              <a:t>IF </a:t>
            </a:r>
            <a:r>
              <a:rPr lang="en-GB" dirty="0" smtClean="0"/>
              <a:t>THAT IS THE CASE THERE WILL PROBABLY NOT BE ANY </a:t>
            </a:r>
            <a:r>
              <a:rPr lang="en-GB" b="1" dirty="0" smtClean="0">
                <a:solidFill>
                  <a:srgbClr val="00B050"/>
                </a:solidFill>
              </a:rPr>
              <a:t>GALVANIC</a:t>
            </a:r>
            <a:r>
              <a:rPr lang="en-GB" dirty="0" smtClean="0"/>
              <a:t> PITTING ALTHOUGH THERE MAY BE SOME ELECTROLYTIC OR MICOBIALLY INDUCED PITTING.</a:t>
            </a:r>
          </a:p>
          <a:p>
            <a:pPr algn="just"/>
            <a:endParaRPr lang="en-GB" dirty="0" smtClean="0"/>
          </a:p>
          <a:p>
            <a:pPr algn="just"/>
            <a:r>
              <a:rPr lang="en-GB" dirty="0" smtClean="0"/>
              <a:t>STAINLESS STEELS ARE IDENTIFIED BY THEIR SHINY SILVERY COLOUR.</a:t>
            </a:r>
          </a:p>
          <a:p>
            <a:pPr algn="just"/>
            <a:endParaRPr lang="en-GB" dirty="0"/>
          </a:p>
          <a:p>
            <a:pPr>
              <a:buNone/>
            </a:pP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14</a:t>
            </a:fld>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COLD CHISEL TEST 1</a:t>
            </a:r>
            <a:endParaRPr lang="en-GB" dirty="0"/>
          </a:p>
        </p:txBody>
      </p:sp>
      <p:sp>
        <p:nvSpPr>
          <p:cNvPr id="3" name="Content Placeholder 2"/>
          <p:cNvSpPr>
            <a:spLocks noGrp="1"/>
          </p:cNvSpPr>
          <p:nvPr>
            <p:ph idx="1"/>
          </p:nvPr>
        </p:nvSpPr>
        <p:spPr/>
        <p:txBody>
          <a:bodyPr>
            <a:normAutofit lnSpcReduction="10000"/>
          </a:bodyPr>
          <a:lstStyle/>
          <a:p>
            <a:pPr algn="just"/>
            <a:r>
              <a:rPr lang="en-GB" dirty="0" smtClean="0"/>
              <a:t>BY CUTTING THE SURFACE OF THE METAL WITH A COLD CHISEL STRUCK BY A HAMMER OF SUITABLE WEIGHT, THE MARINE SURVEYOR CAN CHIP OFF SMALL PIECES OF THE METAL. </a:t>
            </a:r>
          </a:p>
          <a:p>
            <a:pPr algn="just"/>
            <a:endParaRPr lang="en-GB" dirty="0" smtClean="0"/>
          </a:p>
          <a:p>
            <a:pPr algn="just"/>
            <a:r>
              <a:rPr lang="en-GB" b="1" u="sng" dirty="0" smtClean="0">
                <a:solidFill>
                  <a:srgbClr val="FF0000"/>
                </a:solidFill>
              </a:rPr>
              <a:t>N.B.</a:t>
            </a:r>
            <a:r>
              <a:rPr lang="en-GB" dirty="0" smtClean="0"/>
              <a:t> WHEN CARRYING OUT THIS TEST, SAFETY GLASSES </a:t>
            </a:r>
            <a:r>
              <a:rPr lang="en-GB" b="1" u="sng" dirty="0" smtClean="0">
                <a:solidFill>
                  <a:srgbClr val="FF0000"/>
                </a:solidFill>
              </a:rPr>
              <a:t>MUST</a:t>
            </a:r>
            <a:r>
              <a:rPr lang="en-GB" dirty="0" smtClean="0"/>
              <a:t> BE WORN.   </a:t>
            </a:r>
            <a:r>
              <a:rPr lang="en-GB" b="1" u="sng" dirty="0" smtClean="0">
                <a:solidFill>
                  <a:srgbClr val="FF0000"/>
                </a:solidFill>
              </a:rPr>
              <a:t>BEWARE</a:t>
            </a:r>
            <a:r>
              <a:rPr lang="en-GB" u="sng" dirty="0" smtClean="0">
                <a:solidFill>
                  <a:srgbClr val="FF0000"/>
                </a:solidFill>
              </a:rPr>
              <a:t>.</a:t>
            </a:r>
            <a:r>
              <a:rPr lang="en-GB" dirty="0" smtClean="0"/>
              <a:t>   IT IS ALSO GOOD PRACTICE TO DRIVE THE CHISEL AWAY FROM THE EYES.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15</a:t>
            </a:fld>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COLD CHISEL TEST 2</a:t>
            </a:r>
            <a:endParaRPr lang="en-GB" dirty="0"/>
          </a:p>
        </p:txBody>
      </p:sp>
      <p:sp>
        <p:nvSpPr>
          <p:cNvPr id="3" name="Content Placeholder 2"/>
          <p:cNvSpPr>
            <a:spLocks noGrp="1"/>
          </p:cNvSpPr>
          <p:nvPr>
            <p:ph idx="1"/>
          </p:nvPr>
        </p:nvSpPr>
        <p:spPr/>
        <p:txBody>
          <a:bodyPr/>
          <a:lstStyle/>
          <a:p>
            <a:pPr algn="just"/>
            <a:r>
              <a:rPr lang="en-GB" dirty="0" smtClean="0"/>
              <a:t>A CHIP TEST WITH</a:t>
            </a:r>
            <a:r>
              <a:rPr lang="en-GB" b="1" dirty="0" smtClean="0"/>
              <a:t> </a:t>
            </a:r>
            <a:r>
              <a:rPr lang="en-GB" dirty="0" smtClean="0"/>
              <a:t>A SMALL COLD CHISEL AND HAMMER WILL OFTEN REVEAL STRIKING DIFFERENCES BETWEEN METALS OF SIMILAR SURFACE APPEARANCE.</a:t>
            </a:r>
            <a:r>
              <a:rPr lang="en-GB" b="1" dirty="0" smtClean="0"/>
              <a:t>   </a:t>
            </a:r>
            <a:r>
              <a:rPr lang="en-GB" dirty="0" smtClean="0"/>
              <a:t>THE TABLE BELOW SUMMARIZES THE CHIPPING CHARACTERISTICS OF SIX TYPES OF FERROUS METAL.</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16</a:t>
            </a:fld>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COLD CHISEL TEST 3</a:t>
            </a:r>
            <a:endParaRPr lang="en-GB" dirty="0"/>
          </a:p>
        </p:txBody>
      </p:sp>
      <p:sp>
        <p:nvSpPr>
          <p:cNvPr id="3" name="Content Placeholder 2"/>
          <p:cNvSpPr>
            <a:spLocks noGrp="1"/>
          </p:cNvSpPr>
          <p:nvPr>
            <p:ph idx="1"/>
          </p:nvPr>
        </p:nvSpPr>
        <p:spPr>
          <a:ln>
            <a:solidFill>
              <a:schemeClr val="tx1"/>
            </a:solidFill>
          </a:ln>
        </p:spPr>
        <p:txBody>
          <a:bodyPr>
            <a:normAutofit fontScale="92500" lnSpcReduction="10000"/>
          </a:bodyPr>
          <a:lstStyle/>
          <a:p>
            <a:endParaRPr lang="en-GB" dirty="0" smtClean="0"/>
          </a:p>
          <a:p>
            <a:pPr lvl="5"/>
            <a:r>
              <a:rPr lang="en-GB" dirty="0" smtClean="0"/>
              <a:t>STRIP				CHIPS</a:t>
            </a:r>
          </a:p>
          <a:p>
            <a:pPr lvl="5"/>
            <a:endParaRPr lang="en-GB" dirty="0" smtClean="0"/>
          </a:p>
          <a:p>
            <a:pPr lvl="5"/>
            <a:endParaRPr lang="en-GB" dirty="0" smtClean="0"/>
          </a:p>
          <a:p>
            <a:pPr lvl="5"/>
            <a:endParaRPr lang="en-GB" dirty="0" smtClean="0"/>
          </a:p>
          <a:p>
            <a:pPr lvl="5"/>
            <a:endParaRPr lang="en-GB" dirty="0" smtClean="0"/>
          </a:p>
          <a:p>
            <a:pPr lvl="5"/>
            <a:endParaRPr lang="en-GB" dirty="0" smtClean="0"/>
          </a:p>
          <a:p>
            <a:pPr lvl="5" indent="-1792288">
              <a:buNone/>
            </a:pPr>
            <a:r>
              <a:rPr lang="en-GB" u="sng" dirty="0" smtClean="0"/>
              <a:t>UNALLOYED OR MILD STEEL</a:t>
            </a:r>
            <a:r>
              <a:rPr lang="en-GB" dirty="0" smtClean="0"/>
              <a:t>			    </a:t>
            </a:r>
            <a:r>
              <a:rPr lang="en-GB" u="sng" dirty="0" smtClean="0"/>
              <a:t>CAST IRON</a:t>
            </a:r>
          </a:p>
          <a:p>
            <a:pPr lvl="5" indent="-1792288">
              <a:buNone/>
            </a:pPr>
            <a:endParaRPr lang="en-GB" u="sng" dirty="0" smtClean="0"/>
          </a:p>
          <a:p>
            <a:pPr marL="457200" lvl="6" indent="0"/>
            <a:r>
              <a:rPr lang="en-GB" dirty="0" smtClean="0"/>
              <a:t> LONG CONTINUOUS SHAVINGS 	THE METAL DOES NOT GIVE OFF</a:t>
            </a:r>
          </a:p>
          <a:p>
            <a:pPr marL="457200" lvl="6" indent="0"/>
            <a:r>
              <a:rPr lang="en-GB" dirty="0" smtClean="0"/>
              <a:t>ARE FORMED WHEN THE METAL	    SHAVINGS BUT IS CHISELLED</a:t>
            </a:r>
          </a:p>
          <a:p>
            <a:pPr marL="1433513" lvl="8" indent="-977900"/>
            <a:r>
              <a:rPr lang="en-GB" dirty="0" smtClean="0"/>
              <a:t>IS CHISELLED			   OFF IN THE FORM OF BRITTLE</a:t>
            </a:r>
          </a:p>
          <a:p>
            <a:pPr marL="5294313" lvl="8" indent="-3922713"/>
            <a:r>
              <a:rPr lang="en-GB" dirty="0" smtClean="0"/>
              <a:t>      FRAGMENTS</a:t>
            </a:r>
          </a:p>
          <a:p>
            <a:endParaRPr lang="en-GB" dirty="0" smtClean="0"/>
          </a:p>
          <a:p>
            <a:endParaRPr lang="en-GB" dirty="0" smtClean="0"/>
          </a:p>
          <a:p>
            <a:endParaRPr lang="en-GB" dirty="0" smtClean="0"/>
          </a:p>
          <a:p>
            <a:endParaRPr lang="en-GB" dirty="0"/>
          </a:p>
        </p:txBody>
      </p:sp>
      <p:sp>
        <p:nvSpPr>
          <p:cNvPr id="6" name="Rectangle 5"/>
          <p:cNvSpPr/>
          <p:nvPr/>
        </p:nvSpPr>
        <p:spPr>
          <a:xfrm>
            <a:off x="1115616" y="3212976"/>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076056" y="3212976"/>
            <a:ext cx="33123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Snip Same Side Corner Rectangle 7"/>
          <p:cNvSpPr/>
          <p:nvPr/>
        </p:nvSpPr>
        <p:spPr>
          <a:xfrm rot="8181393">
            <a:off x="2507111" y="2252322"/>
            <a:ext cx="101807" cy="914400"/>
          </a:xfrm>
          <a:prstGeom prst="snip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rot="8211057">
            <a:off x="2880323" y="3006652"/>
            <a:ext cx="78654" cy="17074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c 9"/>
          <p:cNvSpPr/>
          <p:nvPr/>
        </p:nvSpPr>
        <p:spPr>
          <a:xfrm rot="3599257">
            <a:off x="2697243" y="2588691"/>
            <a:ext cx="720080" cy="576064"/>
          </a:xfrm>
          <a:prstGeom prst="arc">
            <a:avLst>
              <a:gd name="adj1" fmla="val 16200000"/>
              <a:gd name="adj2" fmla="val 1216286"/>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1" name="Rectangle 10"/>
          <p:cNvSpPr/>
          <p:nvPr/>
        </p:nvSpPr>
        <p:spPr>
          <a:xfrm rot="2252003">
            <a:off x="1564842" y="1927683"/>
            <a:ext cx="596428" cy="25904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Arrow Connector 12"/>
          <p:cNvCxnSpPr>
            <a:endCxn id="10" idx="0"/>
          </p:cNvCxnSpPr>
          <p:nvPr/>
        </p:nvCxnSpPr>
        <p:spPr>
          <a:xfrm>
            <a:off x="3172178" y="2370667"/>
            <a:ext cx="134517" cy="36198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8528699" flipV="1">
            <a:off x="1042641" y="2476818"/>
            <a:ext cx="914400" cy="65865"/>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rot="2591887">
            <a:off x="5648503" y="2718640"/>
            <a:ext cx="966476" cy="97645"/>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p:cNvSpPr/>
          <p:nvPr/>
        </p:nvSpPr>
        <p:spPr>
          <a:xfrm rot="8343956">
            <a:off x="6473890" y="3069930"/>
            <a:ext cx="77692" cy="12113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rot="2339409">
            <a:off x="5158711" y="2021995"/>
            <a:ext cx="554128" cy="27242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rot="2301031">
            <a:off x="5021817" y="2161120"/>
            <a:ext cx="93402" cy="9144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6863081" y="2720622"/>
            <a:ext cx="45719" cy="564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p:cNvSpPr/>
          <p:nvPr/>
        </p:nvSpPr>
        <p:spPr>
          <a:xfrm>
            <a:off x="6750756" y="2946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p:cNvSpPr/>
          <p:nvPr/>
        </p:nvSpPr>
        <p:spPr>
          <a:xfrm>
            <a:off x="7044267" y="2901244"/>
            <a:ext cx="56444" cy="90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p:nvSpPr>
        <p:spPr>
          <a:xfrm>
            <a:off x="6931378" y="3048001"/>
            <a:ext cx="56444" cy="56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Arrow Connector 30"/>
          <p:cNvCxnSpPr/>
          <p:nvPr/>
        </p:nvCxnSpPr>
        <p:spPr>
          <a:xfrm flipH="1">
            <a:off x="6931378" y="2370667"/>
            <a:ext cx="225778" cy="4854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3" name="Footer Placeholder 22"/>
          <p:cNvSpPr>
            <a:spLocks noGrp="1"/>
          </p:cNvSpPr>
          <p:nvPr>
            <p:ph type="ftr" sz="quarter" idx="11"/>
          </p:nvPr>
        </p:nvSpPr>
        <p:spPr/>
        <p:txBody>
          <a:bodyPr/>
          <a:lstStyle/>
          <a:p>
            <a:r>
              <a:rPr lang="en-GB" dirty="0" smtClean="0"/>
              <a:t>Copyright - Jeffrey Casciani-Wood 2014</a:t>
            </a:r>
            <a:endParaRPr lang="en-GB" dirty="0"/>
          </a:p>
        </p:txBody>
      </p:sp>
      <p:sp>
        <p:nvSpPr>
          <p:cNvPr id="24" name="Date Placeholder 23"/>
          <p:cNvSpPr>
            <a:spLocks noGrp="1"/>
          </p:cNvSpPr>
          <p:nvPr>
            <p:ph type="dt" sz="half" idx="10"/>
          </p:nvPr>
        </p:nvSpPr>
        <p:spPr/>
        <p:txBody>
          <a:bodyPr/>
          <a:lstStyle/>
          <a:p>
            <a:r>
              <a:rPr lang="en-US" dirty="0" smtClean="0"/>
              <a:t>02/03/2014</a:t>
            </a:r>
            <a:endParaRPr lang="en-GB" dirty="0"/>
          </a:p>
        </p:txBody>
      </p:sp>
      <p:sp>
        <p:nvSpPr>
          <p:cNvPr id="29" name="Slide Number Placeholder 28"/>
          <p:cNvSpPr>
            <a:spLocks noGrp="1"/>
          </p:cNvSpPr>
          <p:nvPr>
            <p:ph type="sldNum" sz="quarter" idx="12"/>
          </p:nvPr>
        </p:nvSpPr>
        <p:spPr/>
        <p:txBody>
          <a:bodyPr/>
          <a:lstStyle/>
          <a:p>
            <a:fld id="{5B16F3DF-A9ED-45E7-B773-DED0D3374703}"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COLD CHISEL TEST 4</a:t>
            </a:r>
            <a:endParaRPr lang="en-GB" dirty="0"/>
          </a:p>
        </p:txBody>
      </p:sp>
      <p:graphicFrame>
        <p:nvGraphicFramePr>
          <p:cNvPr id="6" name="Content Placeholder 5"/>
          <p:cNvGraphicFramePr>
            <a:graphicFrameLocks noGrp="1"/>
          </p:cNvGraphicFramePr>
          <p:nvPr>
            <p:ph idx="1"/>
          </p:nvPr>
        </p:nvGraphicFramePr>
        <p:xfrm>
          <a:off x="457200" y="1600200"/>
          <a:ext cx="8229600" cy="469392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b="1" kern="1800" dirty="0" smtClean="0">
                          <a:solidFill>
                            <a:srgbClr val="000000"/>
                          </a:solidFill>
                          <a:latin typeface="Times New Roman"/>
                          <a:ea typeface="Times New Roman"/>
                          <a:cs typeface="Times New Roman"/>
                        </a:rPr>
                        <a:t>METAL</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b="1" kern="1800" dirty="0" smtClean="0">
                          <a:solidFill>
                            <a:srgbClr val="000000"/>
                          </a:solidFill>
                          <a:latin typeface="Times New Roman"/>
                          <a:ea typeface="Times New Roman"/>
                          <a:cs typeface="Times New Roman"/>
                        </a:rPr>
                        <a:t>APPEARANCE OF CHIP</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b="1" kern="1800" dirty="0" smtClean="0">
                          <a:solidFill>
                            <a:srgbClr val="000000"/>
                          </a:solidFill>
                          <a:latin typeface="Times New Roman"/>
                          <a:ea typeface="Times New Roman"/>
                          <a:cs typeface="Times New Roman"/>
                        </a:rPr>
                        <a:t>SIZE OF CHIP</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b="1" kern="1800" dirty="0" smtClean="0">
                          <a:solidFill>
                            <a:srgbClr val="000000"/>
                          </a:solidFill>
                          <a:latin typeface="Times New Roman"/>
                          <a:ea typeface="Times New Roman"/>
                          <a:cs typeface="Times New Roman"/>
                        </a:rPr>
                        <a:t>FACILITY OF CHIPPING</a:t>
                      </a:r>
                      <a:endParaRPr lang="en-GB" sz="1400" kern="1800" dirty="0">
                        <a:solidFill>
                          <a:srgbClr val="000000"/>
                        </a:solidFill>
                        <a:latin typeface="Times New Roman"/>
                        <a:ea typeface="Calibri"/>
                        <a:cs typeface="Times New Roman"/>
                      </a:endParaRPr>
                    </a:p>
                  </a:txBody>
                  <a:tcPr marL="68580" marR="68580" marT="0" marB="0"/>
                </a:tc>
              </a:tr>
              <a:tr h="370840">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GREY CAST IRON</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SMALL PARTIALLY BROKEN</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Calibri"/>
                          <a:cs typeface="Times New Roman"/>
                        </a:rPr>
                        <a:t>2</a:t>
                      </a:r>
                      <a:r>
                        <a:rPr lang="en-GB" sz="1400" kern="1800" baseline="0" dirty="0" smtClean="0">
                          <a:solidFill>
                            <a:srgbClr val="000000"/>
                          </a:solidFill>
                          <a:latin typeface="Times New Roman"/>
                          <a:ea typeface="Calibri"/>
                          <a:cs typeface="Times New Roman"/>
                        </a:rPr>
                        <a:t> MM</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DIFFICULT</a:t>
                      </a:r>
                      <a:endParaRPr lang="en-GB" sz="1400" kern="1800" dirty="0">
                        <a:solidFill>
                          <a:srgbClr val="000000"/>
                        </a:solidFill>
                        <a:latin typeface="Times New Roman"/>
                        <a:ea typeface="Calibri"/>
                        <a:cs typeface="Times New Roman"/>
                      </a:endParaRPr>
                    </a:p>
                  </a:txBody>
                  <a:tcPr marL="68580" marR="68580" marT="0" marB="0"/>
                </a:tc>
              </a:tr>
              <a:tr h="370840">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MALLEABLE CAST IRON</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NOTICEABLY LONGER THAN THOSE FROM GREY IRON</a:t>
                      </a:r>
                      <a:r>
                        <a:rPr lang="en-GB" sz="1400" b="1" kern="1800" dirty="0" smtClean="0">
                          <a:solidFill>
                            <a:srgbClr val="000000"/>
                          </a:solidFill>
                          <a:latin typeface="Times New Roman"/>
                          <a:ea typeface="Times New Roman"/>
                          <a:cs typeface="Times New Roman"/>
                        </a:rPr>
                        <a:t> </a:t>
                      </a:r>
                      <a:r>
                        <a:rPr lang="en-GB" sz="1400" kern="1800" dirty="0" smtClean="0">
                          <a:solidFill>
                            <a:srgbClr val="000000"/>
                          </a:solidFill>
                          <a:latin typeface="Times New Roman"/>
                          <a:ea typeface="Times New Roman"/>
                          <a:cs typeface="Times New Roman"/>
                        </a:rPr>
                        <a:t>GREY CAST IRON</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16 TO</a:t>
                      </a:r>
                      <a:r>
                        <a:rPr lang="en-GB" sz="1400" kern="1800" baseline="0" dirty="0" smtClean="0">
                          <a:solidFill>
                            <a:srgbClr val="000000"/>
                          </a:solidFill>
                          <a:latin typeface="Times New Roman"/>
                          <a:ea typeface="Times New Roman"/>
                          <a:cs typeface="Times New Roman"/>
                        </a:rPr>
                        <a:t> 10</a:t>
                      </a:r>
                      <a:r>
                        <a:rPr lang="en-GB" sz="1400" kern="1800" dirty="0" smtClean="0">
                          <a:solidFill>
                            <a:srgbClr val="000000"/>
                          </a:solidFill>
                          <a:latin typeface="Times New Roman"/>
                          <a:ea typeface="Times New Roman"/>
                          <a:cs typeface="Times New Roman"/>
                        </a:rPr>
                        <a:t> MM</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VERY TOUGH HARDER TO</a:t>
                      </a:r>
                      <a:r>
                        <a:rPr lang="en-GB" sz="1400" b="1" kern="1800" dirty="0" smtClean="0">
                          <a:solidFill>
                            <a:srgbClr val="000000"/>
                          </a:solidFill>
                          <a:latin typeface="Times New Roman"/>
                          <a:ea typeface="Times New Roman"/>
                          <a:cs typeface="Times New Roman"/>
                        </a:rPr>
                        <a:t> </a:t>
                      </a:r>
                      <a:r>
                        <a:rPr lang="en-GB" sz="1400" b="0" kern="1800" dirty="0" smtClean="0">
                          <a:solidFill>
                            <a:srgbClr val="000000"/>
                          </a:solidFill>
                          <a:latin typeface="Times New Roman"/>
                          <a:ea typeface="Times New Roman"/>
                          <a:cs typeface="Times New Roman"/>
                        </a:rPr>
                        <a:t>CHIP</a:t>
                      </a:r>
                      <a:r>
                        <a:rPr lang="en-GB" sz="1400" b="1" kern="1800" dirty="0" smtClean="0">
                          <a:solidFill>
                            <a:srgbClr val="000000"/>
                          </a:solidFill>
                          <a:latin typeface="Times New Roman"/>
                          <a:ea typeface="Times New Roman"/>
                          <a:cs typeface="Times New Roman"/>
                        </a:rPr>
                        <a:t> </a:t>
                      </a:r>
                      <a:r>
                        <a:rPr lang="en-GB" sz="1400" kern="1800" dirty="0" smtClean="0">
                          <a:solidFill>
                            <a:srgbClr val="000000"/>
                          </a:solidFill>
                          <a:latin typeface="Times New Roman"/>
                          <a:ea typeface="Times New Roman"/>
                          <a:cs typeface="Times New Roman"/>
                        </a:rPr>
                        <a:t>THAN GREY CAST IRON</a:t>
                      </a:r>
                      <a:endParaRPr lang="en-GB" sz="1400" kern="1800" dirty="0">
                        <a:solidFill>
                          <a:srgbClr val="000000"/>
                        </a:solidFill>
                        <a:latin typeface="Times New Roman"/>
                        <a:ea typeface="Calibri"/>
                        <a:cs typeface="Times New Roman"/>
                      </a:endParaRPr>
                    </a:p>
                  </a:txBody>
                  <a:tcPr marL="68580" marR="68580" marT="0" marB="0"/>
                </a:tc>
              </a:tr>
              <a:tr h="370840">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WROUGHT IRON, LOW CARBON STEEL AND CAST STEEL</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CAN BE MADE CONTINUOUS; CHISEL</a:t>
                      </a:r>
                      <a:r>
                        <a:rPr lang="en-GB" sz="1400" b="1" kern="1800" dirty="0" smtClean="0">
                          <a:solidFill>
                            <a:srgbClr val="000000"/>
                          </a:solidFill>
                          <a:latin typeface="Times New Roman"/>
                          <a:ea typeface="Times New Roman"/>
                          <a:cs typeface="Times New Roman"/>
                        </a:rPr>
                        <a:t> </a:t>
                      </a:r>
                      <a:r>
                        <a:rPr lang="en-GB" sz="1400" kern="1800" dirty="0" smtClean="0">
                          <a:solidFill>
                            <a:srgbClr val="000000"/>
                          </a:solidFill>
                          <a:latin typeface="Times New Roman"/>
                          <a:ea typeface="Times New Roman"/>
                          <a:cs typeface="Times New Roman"/>
                        </a:rPr>
                        <a:t>LEAVES A SMOOTH GROOVE</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ALMOST ANY LENGTH</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VERY EASY</a:t>
                      </a:r>
                      <a:endParaRPr lang="en-GB" sz="1400" kern="1800" dirty="0">
                        <a:solidFill>
                          <a:srgbClr val="000000"/>
                        </a:solidFill>
                        <a:latin typeface="Times New Roman"/>
                        <a:ea typeface="Calibri"/>
                        <a:cs typeface="Times New Roman"/>
                      </a:endParaRPr>
                    </a:p>
                  </a:txBody>
                  <a:tcPr marL="68580" marR="68580" marT="0" marB="0"/>
                </a:tc>
              </a:tr>
              <a:tr h="370840">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HIGH CARBON STEEL</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FINE GRAIN FRACTURE NOTICEABLE, ALTHOUGH CHIP MAY BE CONTINUOUS</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ALMOST ANY LENGTH</a:t>
                      </a:r>
                      <a:endParaRPr lang="en-GB" sz="1400" kern="1800" dirty="0">
                        <a:solidFill>
                          <a:srgbClr val="000000"/>
                        </a:solidFill>
                        <a:latin typeface="Times New Roman"/>
                        <a:ea typeface="Calibri"/>
                        <a:cs typeface="Times New Roman"/>
                      </a:endParaRPr>
                    </a:p>
                  </a:txBody>
                  <a:tcPr marL="68580" marR="68580" marT="0" marB="0"/>
                </a:tc>
                <a:tc>
                  <a:txBody>
                    <a:bodyPr/>
                    <a:lstStyle/>
                    <a:p>
                      <a:pPr algn="ctr">
                        <a:spcAft>
                          <a:spcPts val="0"/>
                        </a:spcAft>
                      </a:pPr>
                      <a:endParaRPr lang="en-GB" sz="1400" kern="1800" dirty="0" smtClean="0">
                        <a:solidFill>
                          <a:srgbClr val="000000"/>
                        </a:solidFill>
                        <a:latin typeface="Times New Roman"/>
                        <a:ea typeface="Times New Roman"/>
                        <a:cs typeface="Times New Roman"/>
                      </a:endParaRPr>
                    </a:p>
                    <a:p>
                      <a:pPr algn="ctr">
                        <a:spcAft>
                          <a:spcPts val="0"/>
                        </a:spcAft>
                      </a:pPr>
                      <a:r>
                        <a:rPr lang="en-GB" sz="1400" kern="1800" dirty="0" smtClean="0">
                          <a:solidFill>
                            <a:srgbClr val="000000"/>
                          </a:solidFill>
                          <a:latin typeface="Times New Roman"/>
                          <a:ea typeface="Times New Roman"/>
                          <a:cs typeface="Times New Roman"/>
                        </a:rPr>
                        <a:t>DIFFICULT DUE TO THE HARDNESS OF THE METAL</a:t>
                      </a:r>
                      <a:endParaRPr lang="en-GB" sz="1400" kern="1800" dirty="0">
                        <a:solidFill>
                          <a:srgbClr val="000000"/>
                        </a:solidFill>
                        <a:latin typeface="Times New Roman"/>
                        <a:ea typeface="Calibri"/>
                        <a:cs typeface="Times New Roman"/>
                      </a:endParaRPr>
                    </a:p>
                  </a:txBody>
                  <a:tcPr marL="68580" marR="68580" marT="0" marB="0"/>
                </a:tc>
              </a:tr>
            </a:tbl>
          </a:graphicData>
        </a:graphic>
      </p:graphicFrame>
      <p:sp>
        <p:nvSpPr>
          <p:cNvPr id="7" name="Footer Placeholder 6"/>
          <p:cNvSpPr>
            <a:spLocks noGrp="1"/>
          </p:cNvSpPr>
          <p:nvPr>
            <p:ph type="ftr" sz="quarter" idx="11"/>
          </p:nvPr>
        </p:nvSpPr>
        <p:spPr/>
        <p:txBody>
          <a:bodyPr/>
          <a:lstStyle/>
          <a:p>
            <a:r>
              <a:rPr lang="en-GB" dirty="0" smtClean="0"/>
              <a:t>Copyright - Jeffrey Casciani-Wood 2014</a:t>
            </a:r>
            <a:endParaRPr lang="en-GB" dirty="0"/>
          </a:p>
        </p:txBody>
      </p:sp>
      <p:sp>
        <p:nvSpPr>
          <p:cNvPr id="8" name="Date Placeholder 7"/>
          <p:cNvSpPr>
            <a:spLocks noGrp="1"/>
          </p:cNvSpPr>
          <p:nvPr>
            <p:ph type="dt" sz="half" idx="10"/>
          </p:nvPr>
        </p:nvSpPr>
        <p:spPr/>
        <p:txBody>
          <a:bodyPr/>
          <a:lstStyle/>
          <a:p>
            <a:r>
              <a:rPr lang="en-US" dirty="0" smtClean="0"/>
              <a:t>02/03/2014</a:t>
            </a:r>
            <a:endParaRPr lang="en-GB" dirty="0"/>
          </a:p>
        </p:txBody>
      </p:sp>
      <p:sp>
        <p:nvSpPr>
          <p:cNvPr id="9" name="Slide Number Placeholder 8"/>
          <p:cNvSpPr>
            <a:spLocks noGrp="1"/>
          </p:cNvSpPr>
          <p:nvPr>
            <p:ph type="sldNum" sz="quarter" idx="12"/>
          </p:nvPr>
        </p:nvSpPr>
        <p:spPr/>
        <p:txBody>
          <a:bodyPr/>
          <a:lstStyle/>
          <a:p>
            <a:fld id="{5B16F3DF-A9ED-45E7-B773-DED0D3374703}"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FILE TEST 1</a:t>
            </a:r>
            <a:endParaRPr lang="en-GB" dirty="0"/>
          </a:p>
        </p:txBody>
      </p:sp>
      <p:sp>
        <p:nvSpPr>
          <p:cNvPr id="3" name="Content Placeholder 2"/>
          <p:cNvSpPr>
            <a:spLocks noGrp="1"/>
          </p:cNvSpPr>
          <p:nvPr>
            <p:ph idx="1"/>
          </p:nvPr>
        </p:nvSpPr>
        <p:spPr/>
        <p:txBody>
          <a:bodyPr/>
          <a:lstStyle/>
          <a:p>
            <a:pPr algn="just"/>
            <a:r>
              <a:rPr lang="en-GB" dirty="0" smtClean="0"/>
              <a:t>THE SIMPLEST TEST THAT CAN BE APPLIED TO IDENTIFY A METAL IS TO RUN A 12" SECOND CUT FILE OVER ITS SURFACE.   THE USE OF A FILE ON THE METALS MOST LIKELY TO BE USED IN SHIP AND BOAT CONSTRUCTION WILL HAVE THE REACTIONS GIVEN IN THE TABLE BELOW.</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19</a:t>
            </a:fld>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FERROUS AND FERRIC METALS</a:t>
            </a:r>
            <a:endParaRPr lang="en-GB" dirty="0"/>
          </a:p>
        </p:txBody>
      </p:sp>
      <p:sp>
        <p:nvSpPr>
          <p:cNvPr id="3" name="Content Placeholder 2"/>
          <p:cNvSpPr>
            <a:spLocks noGrp="1"/>
          </p:cNvSpPr>
          <p:nvPr>
            <p:ph idx="1"/>
          </p:nvPr>
        </p:nvSpPr>
        <p:spPr/>
        <p:txBody>
          <a:bodyPr>
            <a:normAutofit fontScale="47500" lnSpcReduction="20000"/>
          </a:bodyPr>
          <a:lstStyle/>
          <a:p>
            <a:pPr algn="just"/>
            <a:r>
              <a:rPr lang="en-GB" dirty="0" smtClean="0"/>
              <a:t>IN ORDER TO UNDERSTAND CORROSION IT IS NECESSARY TO KNOW SOMETHING OF THE METALS WITH WHICH SHIPS AND BOATS ARE CONSTRUCTED.</a:t>
            </a:r>
          </a:p>
          <a:p>
            <a:pPr algn="just"/>
            <a:endParaRPr lang="en-GB" dirty="0"/>
          </a:p>
          <a:p>
            <a:pPr algn="just"/>
            <a:r>
              <a:rPr lang="en-GB" dirty="0" smtClean="0"/>
              <a:t>IN THE MARINE WORLD THERE ARE FOUR MAIN FERROUS METALS IN COMMON USE: -</a:t>
            </a:r>
          </a:p>
          <a:p>
            <a:pPr algn="just"/>
            <a:endParaRPr lang="en-GB" dirty="0" smtClean="0"/>
          </a:p>
          <a:p>
            <a:pPr algn="just"/>
            <a:r>
              <a:rPr lang="en-GB" dirty="0" smtClean="0"/>
              <a:t>WROUGHT IRON</a:t>
            </a:r>
          </a:p>
          <a:p>
            <a:pPr algn="just"/>
            <a:endParaRPr lang="en-GB" dirty="0" smtClean="0"/>
          </a:p>
          <a:p>
            <a:pPr algn="just"/>
            <a:r>
              <a:rPr lang="en-GB" dirty="0" smtClean="0"/>
              <a:t>MILD STEEL (PLAIN CARBON STEEL)</a:t>
            </a:r>
          </a:p>
          <a:p>
            <a:pPr algn="just"/>
            <a:endParaRPr lang="en-GB" dirty="0" smtClean="0"/>
          </a:p>
          <a:p>
            <a:pPr algn="just"/>
            <a:r>
              <a:rPr lang="en-GB" dirty="0" smtClean="0"/>
              <a:t>STAINLESS STEEL</a:t>
            </a:r>
          </a:p>
          <a:p>
            <a:pPr algn="just"/>
            <a:endParaRPr lang="en-GB" dirty="0" smtClean="0"/>
          </a:p>
          <a:p>
            <a:pPr algn="just"/>
            <a:r>
              <a:rPr lang="en-GB" dirty="0" smtClean="0"/>
              <a:t>CAST IRON</a:t>
            </a:r>
          </a:p>
          <a:p>
            <a:pPr algn="just"/>
            <a:endParaRPr lang="en-GB" dirty="0"/>
          </a:p>
          <a:p>
            <a:pPr algn="just"/>
            <a:r>
              <a:rPr lang="en-GB" dirty="0" smtClean="0"/>
              <a:t>IT IS ALSO NECESSARY TO BE ABLE TO IDENTIFY THEM IN THE FIELD SO THAT THE MARINE SURVEYOR KNOWS WHAT  METAL HE IS DEALING WITH.</a:t>
            </a:r>
          </a:p>
          <a:p>
            <a:pPr algn="just"/>
            <a:endParaRPr lang="en-GB" dirty="0" smtClean="0"/>
          </a:p>
          <a:p>
            <a:pPr algn="just"/>
            <a:r>
              <a:rPr lang="en-GB" dirty="0" smtClean="0"/>
              <a:t>FERROUS AND FERRIC BOTH COME FROM THE LATIN </a:t>
            </a:r>
            <a:r>
              <a:rPr lang="en-GB" sz="3800" i="1" dirty="0" smtClean="0"/>
              <a:t>FERRUM</a:t>
            </a:r>
            <a:r>
              <a:rPr lang="en-GB" dirty="0" smtClean="0"/>
              <a:t> MEANING IRON.</a:t>
            </a:r>
          </a:p>
          <a:p>
            <a:pPr algn="just"/>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a:t>
            </a:fld>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FILE TEST 2</a:t>
            </a:r>
            <a:endParaRPr lang="en-GB" dirty="0"/>
          </a:p>
        </p:txBody>
      </p:sp>
      <p:graphicFrame>
        <p:nvGraphicFramePr>
          <p:cNvPr id="6" name="Content Placeholder 5"/>
          <p:cNvGraphicFramePr>
            <a:graphicFrameLocks noGrp="1"/>
          </p:cNvGraphicFramePr>
          <p:nvPr>
            <p:ph idx="1"/>
          </p:nvPr>
        </p:nvGraphicFramePr>
        <p:xfrm>
          <a:off x="457200" y="1600200"/>
          <a:ext cx="8229600" cy="44856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b="1" kern="1800" dirty="0" smtClean="0">
                          <a:solidFill>
                            <a:srgbClr val="000000"/>
                          </a:solidFill>
                          <a:latin typeface="Times New Roman"/>
                          <a:ea typeface="Times New Roman"/>
                          <a:cs typeface="Times New Roman"/>
                        </a:rPr>
                        <a:t>TYPE OF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b="1" kern="1800" dirty="0" smtClean="0">
                          <a:solidFill>
                            <a:srgbClr val="000000"/>
                          </a:solidFill>
                          <a:latin typeface="Times New Roman"/>
                          <a:ea typeface="Times New Roman"/>
                          <a:cs typeface="Times New Roman"/>
                        </a:rPr>
                        <a:t>RESISTANCE TO FILE</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b="1" kern="1800" dirty="0" smtClean="0">
                          <a:solidFill>
                            <a:srgbClr val="000000"/>
                          </a:solidFill>
                          <a:latin typeface="Times New Roman"/>
                          <a:ea typeface="Times New Roman"/>
                          <a:cs typeface="Times New Roman"/>
                        </a:rPr>
                        <a:t>VICKERS HARDNESS NUMBER</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b="1" kern="1800" dirty="0" smtClean="0">
                          <a:solidFill>
                            <a:srgbClr val="000000"/>
                          </a:solidFill>
                          <a:latin typeface="Times New Roman"/>
                          <a:ea typeface="Times New Roman"/>
                          <a:cs typeface="Times New Roman"/>
                        </a:rPr>
                        <a:t>BRINELL HARDNESS NUMBER</a:t>
                      </a:r>
                      <a:endParaRPr lang="en-GB" sz="10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LOW CARBON OR MILD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NO RESISTANCE, THE FILE BITES INTO THE METAL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275</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130</a:t>
                      </a:r>
                      <a:endParaRPr lang="en-GB" sz="10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MEDIUM CARBON HIGH TENSILE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LITTLE RESISTANCE, THE FILE BITES INTO THE METAL BUT REQUIRES</a:t>
                      </a:r>
                    </a:p>
                    <a:p>
                      <a:pPr algn="ctr">
                        <a:spcAft>
                          <a:spcPts val="0"/>
                        </a:spcAft>
                      </a:pPr>
                      <a:r>
                        <a:rPr lang="en-GB" sz="1000" kern="1800" dirty="0" smtClean="0">
                          <a:solidFill>
                            <a:srgbClr val="000000"/>
                          </a:solidFill>
                          <a:latin typeface="Times New Roman"/>
                          <a:ea typeface="Times New Roman"/>
                          <a:cs typeface="Times New Roman"/>
                        </a:rPr>
                        <a:t>THE APPLICATION OF PRESSURE</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300</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200</a:t>
                      </a:r>
                      <a:endParaRPr lang="en-GB" sz="10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HIGH ALLOY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MEDIUM RESISTANCE, THE FILE DOES NOT BITE INTO THE METAL AND THE PRESSURE HAS TO BE INCREASED</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340</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300</a:t>
                      </a:r>
                      <a:endParaRPr lang="en-GB" sz="10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HIGH CARBON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HIGH RESISTANCE, THE METAL CAN BE FILED BUT WITH DIFFICULTY</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365</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400</a:t>
                      </a:r>
                      <a:endParaRPr lang="en-GB" sz="10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TOOL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HIGH RESISTANCE, THE FILE LEAVES MARKS BUT THE METAL IS ALMOST AS</a:t>
                      </a:r>
                    </a:p>
                    <a:p>
                      <a:pPr algn="ctr">
                        <a:spcAft>
                          <a:spcPts val="0"/>
                        </a:spcAft>
                      </a:pPr>
                      <a:r>
                        <a:rPr lang="en-GB" sz="1000" kern="1800" dirty="0" smtClean="0">
                          <a:solidFill>
                            <a:srgbClr val="000000"/>
                          </a:solidFill>
                          <a:latin typeface="Times New Roman"/>
                          <a:ea typeface="Times New Roman"/>
                          <a:cs typeface="Times New Roman"/>
                        </a:rPr>
                        <a:t>HARD AS THE FILE</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450</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500</a:t>
                      </a:r>
                      <a:endParaRPr lang="en-GB" sz="10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HARDENED TOOL STEEL</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HIGH RESISTANCE, THE METAL IS HARDER THAN THE FILE AND THE FILE DOES NOT GRIP</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475</a:t>
                      </a:r>
                      <a:endParaRPr lang="en-GB" sz="10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000" kern="1800" dirty="0" smtClean="0">
                        <a:solidFill>
                          <a:srgbClr val="000000"/>
                        </a:solidFill>
                        <a:latin typeface="Times New Roman"/>
                        <a:ea typeface="Times New Roman"/>
                        <a:cs typeface="Times New Roman"/>
                      </a:endParaRPr>
                    </a:p>
                    <a:p>
                      <a:pPr algn="ctr">
                        <a:spcAft>
                          <a:spcPts val="0"/>
                        </a:spcAft>
                      </a:pPr>
                      <a:r>
                        <a:rPr lang="en-GB" sz="1000" kern="1800" dirty="0" smtClean="0">
                          <a:solidFill>
                            <a:srgbClr val="000000"/>
                          </a:solidFill>
                          <a:latin typeface="Times New Roman"/>
                          <a:ea typeface="Times New Roman"/>
                          <a:cs typeface="Times New Roman"/>
                        </a:rPr>
                        <a:t>600</a:t>
                      </a:r>
                      <a:endParaRPr lang="en-GB" sz="1000" kern="1800" dirty="0">
                        <a:solidFill>
                          <a:srgbClr val="000000"/>
                        </a:solidFill>
                        <a:latin typeface="Times New Roman"/>
                        <a:ea typeface="Times New Roman"/>
                        <a:cs typeface="Times New Roman"/>
                      </a:endParaRPr>
                    </a:p>
                  </a:txBody>
                  <a:tcPr marL="68580" marR="68580" marT="0" marB="0"/>
                </a:tc>
              </a:tr>
            </a:tbl>
          </a:graphicData>
        </a:graphic>
      </p:graphicFrame>
      <p:sp>
        <p:nvSpPr>
          <p:cNvPr id="7" name="Footer Placeholder 6"/>
          <p:cNvSpPr>
            <a:spLocks noGrp="1"/>
          </p:cNvSpPr>
          <p:nvPr>
            <p:ph type="ftr" sz="quarter" idx="11"/>
          </p:nvPr>
        </p:nvSpPr>
        <p:spPr/>
        <p:txBody>
          <a:bodyPr/>
          <a:lstStyle/>
          <a:p>
            <a:r>
              <a:rPr lang="en-GB" dirty="0" smtClean="0"/>
              <a:t>Copyright - Jeffrey Casciani-Wood 2014</a:t>
            </a:r>
            <a:endParaRPr lang="en-GB" dirty="0"/>
          </a:p>
        </p:txBody>
      </p:sp>
      <p:sp>
        <p:nvSpPr>
          <p:cNvPr id="8" name="Date Placeholder 7"/>
          <p:cNvSpPr>
            <a:spLocks noGrp="1"/>
          </p:cNvSpPr>
          <p:nvPr>
            <p:ph type="dt" sz="half" idx="10"/>
          </p:nvPr>
        </p:nvSpPr>
        <p:spPr/>
        <p:txBody>
          <a:bodyPr/>
          <a:lstStyle/>
          <a:p>
            <a:r>
              <a:rPr lang="en-US" dirty="0" smtClean="0"/>
              <a:t>02/03/2014</a:t>
            </a:r>
            <a:endParaRPr lang="en-GB" dirty="0"/>
          </a:p>
        </p:txBody>
      </p:sp>
      <p:sp>
        <p:nvSpPr>
          <p:cNvPr id="9" name="Slide Number Placeholder 8"/>
          <p:cNvSpPr>
            <a:spLocks noGrp="1"/>
          </p:cNvSpPr>
          <p:nvPr>
            <p:ph type="sldNum" sz="quarter" idx="12"/>
          </p:nvPr>
        </p:nvSpPr>
        <p:spPr/>
        <p:txBody>
          <a:bodyPr/>
          <a:lstStyle/>
          <a:p>
            <a:fld id="{5B16F3DF-A9ED-45E7-B773-DED0D3374703}" type="slidenum">
              <a:rPr lang="en-GB" smtClean="0"/>
              <a:pPr/>
              <a:t>20</a:t>
            </a:fld>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GRINDING OR SPARK TEST 1</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GB" dirty="0" smtClean="0"/>
              <a:t>MILD STEEL </a:t>
            </a:r>
            <a:r>
              <a:rPr lang="en-GB" i="1" dirty="0" smtClean="0"/>
              <a:t>VS.</a:t>
            </a:r>
            <a:r>
              <a:rPr lang="en-GB" dirty="0" smtClean="0"/>
              <a:t> WROUGHT IRON:</a:t>
            </a:r>
            <a:r>
              <a:rPr lang="en-GB" b="1" dirty="0" smtClean="0"/>
              <a:t> </a:t>
            </a:r>
            <a:r>
              <a:rPr lang="en-GB" dirty="0" smtClean="0"/>
              <a:t>THE CHIEF DIFFERENCE LIES IN THE COLOUR OF THE SPARK STREAM NEAR THE GRINDING WHEEL.   THE CARBON IN THE IACS STEEL WILL YIELD WHITE TO BRIGHT STRAW YELLOW SPARKS, BESSEMER STEEL GIVES OFF DARK YELLOW TO ORANGE SPARKS AND THE EXCESS PHOSPHORUS AND LACK OF CARBON IN WROUGHT IRON WILL MAKE THE SPARKS A DEEP RED COLOUR.   THE SHAPE, LENGTH AND COLOUR OF THE SPARKS ARE ALL IMPORTANT.   UNALLOYED AND LOW ALLOYED STEELS ARE DIFFICULT TO TELL APART BUT WHEN TESTED TOGETHER THE DIFFERENCE BECOMES OBVIOUS. </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21</a:t>
            </a:fld>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GRINDING OR SPARK TEST 2</a:t>
            </a:r>
            <a:endParaRPr lang="en-GB" dirty="0"/>
          </a:p>
        </p:txBody>
      </p:sp>
      <p:graphicFrame>
        <p:nvGraphicFramePr>
          <p:cNvPr id="6" name="Content Placeholder 5"/>
          <p:cNvGraphicFramePr>
            <a:graphicFrameLocks noGrp="1"/>
          </p:cNvGraphicFramePr>
          <p:nvPr>
            <p:ph idx="1"/>
          </p:nvPr>
        </p:nvGraphicFramePr>
        <p:xfrm>
          <a:off x="457200" y="1600200"/>
          <a:ext cx="8229600" cy="421640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b="1" kern="1800" dirty="0" smtClean="0">
                          <a:solidFill>
                            <a:srgbClr val="000000"/>
                          </a:solidFill>
                          <a:latin typeface="Times New Roman"/>
                          <a:ea typeface="Times New Roman"/>
                          <a:cs typeface="Times New Roman"/>
                        </a:rPr>
                        <a:t>MATERIAL</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b="1" kern="1800" dirty="0" smtClean="0">
                          <a:solidFill>
                            <a:srgbClr val="000000"/>
                          </a:solidFill>
                          <a:latin typeface="Times New Roman"/>
                          <a:ea typeface="Times New Roman"/>
                          <a:cs typeface="Times New Roman"/>
                        </a:rPr>
                        <a:t>COMMENTS</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WROUGHT IRON</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THE SPARKS SEPARATE AT THE ENDS INTO SEVERAL SMALL SPARKS</a:t>
                      </a:r>
                    </a:p>
                    <a:p>
                      <a:pPr algn="ctr">
                        <a:spcAft>
                          <a:spcPts val="0"/>
                        </a:spcAft>
                      </a:pPr>
                      <a:r>
                        <a:rPr lang="en-GB" sz="1200" kern="1800" dirty="0" smtClean="0">
                          <a:solidFill>
                            <a:srgbClr val="000000"/>
                          </a:solidFill>
                          <a:latin typeface="Times New Roman"/>
                          <a:ea typeface="Times New Roman"/>
                          <a:cs typeface="Times New Roman"/>
                        </a:rPr>
                        <a:t>AND ARE OF A DEEP RED COLOUR</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BESSEMER MILD STEEL</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AS FOR WROUGHT IRON BUT THE SPARKS ARE A DARK YELLOW TO ORANGE COLOUR</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SIEMENS</a:t>
                      </a:r>
                      <a:r>
                        <a:rPr lang="en-GB" sz="1200" kern="1800" baseline="0" dirty="0" smtClean="0">
                          <a:solidFill>
                            <a:srgbClr val="000000"/>
                          </a:solidFill>
                          <a:latin typeface="Times New Roman"/>
                          <a:ea typeface="Times New Roman"/>
                          <a:cs typeface="Times New Roman"/>
                        </a:rPr>
                        <a:t> MARTIN </a:t>
                      </a:r>
                      <a:r>
                        <a:rPr lang="en-GB" sz="1200" kern="1800" dirty="0" smtClean="0">
                          <a:solidFill>
                            <a:srgbClr val="000000"/>
                          </a:solidFill>
                          <a:latin typeface="Times New Roman"/>
                          <a:ea typeface="Times New Roman"/>
                          <a:cs typeface="Times New Roman"/>
                        </a:rPr>
                        <a:t> MILD</a:t>
                      </a:r>
                    </a:p>
                    <a:p>
                      <a:pPr algn="ctr">
                        <a:spcAft>
                          <a:spcPts val="0"/>
                        </a:spcAft>
                      </a:pPr>
                      <a:r>
                        <a:rPr lang="en-GB" sz="1200" kern="1800" dirty="0" smtClean="0">
                          <a:solidFill>
                            <a:srgbClr val="000000"/>
                          </a:solidFill>
                          <a:latin typeface="Times New Roman"/>
                          <a:ea typeface="Times New Roman"/>
                          <a:cs typeface="Times New Roman"/>
                        </a:rPr>
                        <a:t>STEEL</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AS FOR WROUGHT IRON BUT THE SPARKS ARE A WHITE TO BRIGHT YELLOW COLOUR</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MANGANESE STEEL</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THE YELLOW TO RED SPARKS SPLIT UP AND END IN LITTLE STARS</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HIGH TENSILE STEEL</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AS FOR WROUGHT IRON BUT THE SPARKS ARE A CLEAR WHITE COLOUR</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STAINLESS STEEL</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BRIGHT YELLOW SPARKS WITH POINTED ENDS</a:t>
                      </a:r>
                      <a:endParaRPr lang="en-GB" sz="1200" kern="1800" dirty="0">
                        <a:solidFill>
                          <a:srgbClr val="000000"/>
                        </a:solidFill>
                        <a:latin typeface="Times New Roman"/>
                        <a:ea typeface="Times New Roman"/>
                        <a:cs typeface="Times New Roman"/>
                      </a:endParaRPr>
                    </a:p>
                  </a:txBody>
                  <a:tcPr marL="68580" marR="68580" marT="0" marB="0"/>
                </a:tc>
              </a:tr>
              <a:tr h="370840">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CAST IRON</a:t>
                      </a:r>
                      <a:endParaRPr lang="en-GB" sz="1200" kern="1800" dirty="0">
                        <a:solidFill>
                          <a:srgbClr val="000000"/>
                        </a:solidFill>
                        <a:latin typeface="Times New Roman"/>
                        <a:ea typeface="Times New Roman"/>
                        <a:cs typeface="Times New Roman"/>
                      </a:endParaRPr>
                    </a:p>
                  </a:txBody>
                  <a:tcPr marL="68580" marR="68580" marT="0" marB="0"/>
                </a:tc>
                <a:tc>
                  <a:txBody>
                    <a:bodyPr/>
                    <a:lstStyle/>
                    <a:p>
                      <a:pPr algn="ctr">
                        <a:spcAft>
                          <a:spcPts val="0"/>
                        </a:spcAft>
                      </a:pPr>
                      <a:endParaRPr lang="en-GB" sz="1200" kern="1800" dirty="0" smtClean="0">
                        <a:solidFill>
                          <a:srgbClr val="000000"/>
                        </a:solidFill>
                        <a:latin typeface="Times New Roman"/>
                        <a:ea typeface="Times New Roman"/>
                        <a:cs typeface="Times New Roman"/>
                      </a:endParaRPr>
                    </a:p>
                    <a:p>
                      <a:pPr algn="ctr">
                        <a:spcAft>
                          <a:spcPts val="0"/>
                        </a:spcAft>
                      </a:pPr>
                      <a:r>
                        <a:rPr lang="en-GB" sz="1200" kern="1800" dirty="0" smtClean="0">
                          <a:solidFill>
                            <a:srgbClr val="000000"/>
                          </a:solidFill>
                          <a:latin typeface="Times New Roman"/>
                          <a:ea typeface="Times New Roman"/>
                          <a:cs typeface="Times New Roman"/>
                        </a:rPr>
                        <a:t>WEAK RED SPARKS ENDING IN MANY PRONGED YELLOW STARS</a:t>
                      </a:r>
                      <a:endParaRPr lang="en-GB" sz="1200" kern="1800" dirty="0">
                        <a:solidFill>
                          <a:srgbClr val="000000"/>
                        </a:solidFill>
                        <a:latin typeface="Times New Roman"/>
                        <a:ea typeface="Times New Roman"/>
                        <a:cs typeface="Times New Roman"/>
                      </a:endParaRPr>
                    </a:p>
                  </a:txBody>
                  <a:tcPr marL="68580" marR="68580" marT="0" marB="0"/>
                </a:tc>
              </a:tr>
            </a:tbl>
          </a:graphicData>
        </a:graphic>
      </p:graphicFrame>
      <p:sp>
        <p:nvSpPr>
          <p:cNvPr id="7" name="Footer Placeholder 6"/>
          <p:cNvSpPr>
            <a:spLocks noGrp="1"/>
          </p:cNvSpPr>
          <p:nvPr>
            <p:ph type="ftr" sz="quarter" idx="11"/>
          </p:nvPr>
        </p:nvSpPr>
        <p:spPr/>
        <p:txBody>
          <a:bodyPr/>
          <a:lstStyle/>
          <a:p>
            <a:r>
              <a:rPr lang="en-GB" dirty="0" smtClean="0"/>
              <a:t>Copyright - Jeffrey Casciani-Wood 2014</a:t>
            </a:r>
            <a:endParaRPr lang="en-GB" dirty="0"/>
          </a:p>
        </p:txBody>
      </p:sp>
      <p:sp>
        <p:nvSpPr>
          <p:cNvPr id="8" name="Date Placeholder 7"/>
          <p:cNvSpPr>
            <a:spLocks noGrp="1"/>
          </p:cNvSpPr>
          <p:nvPr>
            <p:ph type="dt" sz="half" idx="10"/>
          </p:nvPr>
        </p:nvSpPr>
        <p:spPr/>
        <p:txBody>
          <a:bodyPr/>
          <a:lstStyle/>
          <a:p>
            <a:r>
              <a:rPr lang="en-US" dirty="0" smtClean="0"/>
              <a:t>02/03/2014</a:t>
            </a:r>
            <a:endParaRPr lang="en-GB" dirty="0"/>
          </a:p>
        </p:txBody>
      </p:sp>
      <p:sp>
        <p:nvSpPr>
          <p:cNvPr id="9" name="Slide Number Placeholder 8"/>
          <p:cNvSpPr>
            <a:spLocks noGrp="1"/>
          </p:cNvSpPr>
          <p:nvPr>
            <p:ph type="sldNum" sz="quarter" idx="12"/>
          </p:nvPr>
        </p:nvSpPr>
        <p:spPr/>
        <p:txBody>
          <a:bodyPr/>
          <a:lstStyle/>
          <a:p>
            <a:fld id="{5B16F3DF-A9ED-45E7-B773-DED0D3374703}"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ACID TEST</a:t>
            </a:r>
            <a:endParaRPr lang="en-GB" dirty="0"/>
          </a:p>
        </p:txBody>
      </p:sp>
      <p:sp>
        <p:nvSpPr>
          <p:cNvPr id="3" name="Content Placeholder 2"/>
          <p:cNvSpPr>
            <a:spLocks noGrp="1"/>
          </p:cNvSpPr>
          <p:nvPr>
            <p:ph idx="1"/>
          </p:nvPr>
        </p:nvSpPr>
        <p:spPr/>
        <p:txBody>
          <a:bodyPr/>
          <a:lstStyle/>
          <a:p>
            <a:pPr algn="just"/>
            <a:r>
              <a:rPr lang="en-GB" dirty="0" smtClean="0"/>
              <a:t>OTHER METHODS OF IDENTIFICATION ARE AVAILABLE USING NITRIC AND OTHER ACIDS BUT NEED A SOMEWHAT COMPLEX UNDERSTANDING OF INORGANIC CHEMISTRY.   THE ACID TEST IS NOT REALLY PRACTICAL IN THE FIELD BUT THE MARINE SURVEYOR SHOULD KNOW THAT SUCH A TEST IS POSSIBLE.</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23</a:t>
            </a:fld>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MAGNET TEST</a:t>
            </a:r>
            <a:endParaRPr lang="en-GB" dirty="0"/>
          </a:p>
        </p:txBody>
      </p:sp>
      <p:sp>
        <p:nvSpPr>
          <p:cNvPr id="3" name="Content Placeholder 2"/>
          <p:cNvSpPr>
            <a:spLocks noGrp="1"/>
          </p:cNvSpPr>
          <p:nvPr>
            <p:ph idx="1"/>
          </p:nvPr>
        </p:nvSpPr>
        <p:spPr/>
        <p:txBody>
          <a:bodyPr/>
          <a:lstStyle/>
          <a:p>
            <a:pPr algn="just"/>
            <a:r>
              <a:rPr lang="en-GB" dirty="0" smtClean="0"/>
              <a:t>THIS TEST IS USED ON STAINLESS STEEL TO DISTINGUISH BETWEEN THE TYPES.   AS 304 STEEL IS FERRITIC IN MICROSTRUCTURE IT WILL WILL HOLD A MAGNET WHEREAS THE AS316 TYPE - THE ONLY TYPE THAT SHOULD BE USED ON A BOAT - IS AUSTENITIC IN MICROSTRUCTURE AND WILL NOT HOLD A MAGNET</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24</a:t>
            </a:fld>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TESTS</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STEEL USED FOR THE CONSTRUCTION OF CLASSED SHIPS HAS TO BE RIGOROUSLY TESTED.   MANY OF THESE TESTS ARE CARRIED OUT OUT AT THE STEEL WORKS BUT THE MARINE SURVEYOR SHOULD BE FAMILIAR WITH TWO OF THESE: -</a:t>
            </a:r>
          </a:p>
          <a:p>
            <a:pPr algn="just"/>
            <a:endParaRPr lang="en-GB" dirty="0" smtClean="0"/>
          </a:p>
          <a:p>
            <a:pPr algn="just"/>
            <a:r>
              <a:rPr lang="en-GB" dirty="0" smtClean="0"/>
              <a:t>THE HARDNESS TEST WHICH IS MEASURED BY THE BRINELL OR VICKERS NUMBER,</a:t>
            </a:r>
          </a:p>
          <a:p>
            <a:pPr algn="just"/>
            <a:endParaRPr lang="en-GB" dirty="0" smtClean="0"/>
          </a:p>
          <a:p>
            <a:pPr algn="just"/>
            <a:r>
              <a:rPr lang="en-GB" dirty="0" smtClean="0"/>
              <a:t>THE IMPACT TEST WHICH IS MEASURED BY THE IZOD OR THE CHARPY TEST.</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25</a:t>
            </a:fld>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NATURE OF IRON AND STEEL</a:t>
            </a:r>
            <a:endParaRPr lang="en-GB" dirty="0"/>
          </a:p>
        </p:txBody>
      </p:sp>
      <p:sp>
        <p:nvSpPr>
          <p:cNvPr id="3" name="Content Placeholder 2"/>
          <p:cNvSpPr>
            <a:spLocks noGrp="1"/>
          </p:cNvSpPr>
          <p:nvPr>
            <p:ph idx="1"/>
          </p:nvPr>
        </p:nvSpPr>
        <p:spPr/>
        <p:txBody>
          <a:bodyPr/>
          <a:lstStyle/>
          <a:p>
            <a:pPr algn="just"/>
            <a:r>
              <a:rPr lang="en-GB" dirty="0" smtClean="0"/>
              <a:t>THE MARINE SURVEYOR SHOULD NOTE THAT STEEL IS ISOTROPIC AND IT DOESN’T MATTER ON WHICH PART OF THE TEST PIECE THE TESTS ARE CARRIED OUT.  IRON ON THE OTHER HAND IS </a:t>
            </a:r>
            <a:r>
              <a:rPr lang="en-GB" u="sng" dirty="0" smtClean="0">
                <a:solidFill>
                  <a:srgbClr val="FF0000"/>
                </a:solidFill>
              </a:rPr>
              <a:t>AN</a:t>
            </a:r>
            <a:r>
              <a:rPr lang="en-GB" dirty="0" smtClean="0"/>
              <a:t>ISOTROPIC AND THE RESULTS OF THE TESTS WILL VARY DEPENDING UPON WHETHER THE TEST IS CARRIED OUT WITH OR ACROSS THE ‘GRAIN’ OF THE METAL.</a:t>
            </a:r>
            <a:endParaRPr lang="en-GB" dirty="0"/>
          </a:p>
        </p:txBody>
      </p:sp>
      <p:sp>
        <p:nvSpPr>
          <p:cNvPr id="4" name="Date Placeholder 3"/>
          <p:cNvSpPr>
            <a:spLocks noGrp="1"/>
          </p:cNvSpPr>
          <p:nvPr>
            <p:ph type="dt" sz="half" idx="10"/>
          </p:nvPr>
        </p:nvSpPr>
        <p:spPr/>
        <p:txBody>
          <a:bodyPr/>
          <a:lstStyle/>
          <a:p>
            <a:r>
              <a:rPr lang="en-US" dirty="0" smtClean="0"/>
              <a:t>02/03/2014</a:t>
            </a:r>
            <a:endParaRPr lang="en-GB" dirty="0"/>
          </a:p>
        </p:txBody>
      </p:sp>
      <p:sp>
        <p:nvSpPr>
          <p:cNvPr id="5" name="Footer Placeholder 4"/>
          <p:cNvSpPr>
            <a:spLocks noGrp="1"/>
          </p:cNvSpPr>
          <p:nvPr>
            <p:ph type="ftr" sz="quarter" idx="11"/>
          </p:nvPr>
        </p:nvSpPr>
        <p:spPr/>
        <p:txBody>
          <a:bodyPr/>
          <a:lstStyle/>
          <a:p>
            <a:r>
              <a:rPr lang="en-GB" dirty="0" smtClean="0"/>
              <a:t>Copyright - Jeffrey Casciani-Wood 2014</a:t>
            </a:r>
            <a:endParaRPr lang="en-GB" dirty="0"/>
          </a:p>
        </p:txBody>
      </p:sp>
      <p:sp>
        <p:nvSpPr>
          <p:cNvPr id="6" name="Slide Number Placeholder 5"/>
          <p:cNvSpPr>
            <a:spLocks noGrp="1"/>
          </p:cNvSpPr>
          <p:nvPr>
            <p:ph type="sldNum" sz="quarter" idx="12"/>
          </p:nvPr>
        </p:nvSpPr>
        <p:spPr/>
        <p:txBody>
          <a:bodyPr/>
          <a:lstStyle/>
          <a:p>
            <a:fld id="{5B16F3DF-A9ED-45E7-B773-DED0D3374703}" type="slidenum">
              <a:rPr lang="en-GB" smtClean="0"/>
              <a:pPr/>
              <a:t>26</a:t>
            </a:fld>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HARDNESS AND IMPACT TESTS</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THE MARINE SURVEYOR SHOULD MAKE HIMSELF FAMILIAR WITH THE: -</a:t>
            </a:r>
          </a:p>
          <a:p>
            <a:pPr algn="just"/>
            <a:endParaRPr lang="en-GB" dirty="0" smtClean="0"/>
          </a:p>
          <a:p>
            <a:pPr algn="just"/>
            <a:r>
              <a:rPr lang="en-GB" dirty="0" smtClean="0"/>
              <a:t>THE BRINELL TEST.</a:t>
            </a:r>
          </a:p>
          <a:p>
            <a:pPr algn="just"/>
            <a:endParaRPr lang="en-GB" dirty="0" smtClean="0"/>
          </a:p>
          <a:p>
            <a:pPr algn="just"/>
            <a:r>
              <a:rPr lang="en-GB" dirty="0" smtClean="0"/>
              <a:t>THE VICKERS TEST,</a:t>
            </a:r>
          </a:p>
          <a:p>
            <a:pPr algn="just"/>
            <a:endParaRPr lang="en-GB" dirty="0" smtClean="0"/>
          </a:p>
          <a:p>
            <a:pPr algn="just"/>
            <a:r>
              <a:rPr lang="en-GB" dirty="0" smtClean="0"/>
              <a:t>THE IZOD TEST.</a:t>
            </a:r>
          </a:p>
          <a:p>
            <a:pPr algn="just"/>
            <a:endParaRPr lang="en-GB" dirty="0" smtClean="0"/>
          </a:p>
          <a:p>
            <a:pPr algn="just"/>
            <a:r>
              <a:rPr lang="en-GB" dirty="0" smtClean="0"/>
              <a:t>THE CHARPY TEST.</a:t>
            </a:r>
          </a:p>
          <a:p>
            <a:pPr algn="just"/>
            <a:endParaRPr lang="en-GB" dirty="0" smtClean="0"/>
          </a:p>
          <a:p>
            <a:pPr algn="just"/>
            <a:r>
              <a:rPr lang="en-GB" dirty="0" smtClean="0"/>
              <a:t>THERE ARE OTHERS.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27</a:t>
            </a:fld>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HARDNESS TEST</a:t>
            </a:r>
            <a:endParaRPr lang="en-GB" dirty="0"/>
          </a:p>
        </p:txBody>
      </p:sp>
      <p:sp>
        <p:nvSpPr>
          <p:cNvPr id="3" name="Content Placeholder 2"/>
          <p:cNvSpPr>
            <a:spLocks noGrp="1"/>
          </p:cNvSpPr>
          <p:nvPr>
            <p:ph idx="1"/>
          </p:nvPr>
        </p:nvSpPr>
        <p:spPr/>
        <p:txBody>
          <a:bodyPr>
            <a:normAutofit fontScale="55000" lnSpcReduction="20000"/>
          </a:bodyPr>
          <a:lstStyle/>
          <a:p>
            <a:pPr algn="just"/>
            <a:r>
              <a:rPr lang="en-GB" dirty="0" smtClean="0">
                <a:latin typeface="Times New Roman" pitchFamily="18" charset="0"/>
                <a:cs typeface="Times New Roman" pitchFamily="18" charset="0"/>
              </a:rPr>
              <a:t>ONE METHOD OF IDENTIFICATION OF THE PARTICULAR TYPE OF STEEL REQUIRES A KNOWLEDGE OF THE HARDNESS OF THE METAL.   THIS CAN BE OBTAINED BY THE USE OF A SUITABLE HARDNESS METER.   THESE ARE AVAILABLE BUT ARE VERY EXPENSIVE.   THE HARDNESS OF THE STEEL IS A DIRECT FUNCTION OF THE CARBON CONTENT AND, AS MEASURED BY THE BRINELL NUMBER, IS GIVEN BY: -</a:t>
            </a:r>
          </a:p>
          <a:p>
            <a:pPr algn="just"/>
            <a:r>
              <a:rPr lang="en-GB" dirty="0" smtClean="0">
                <a:latin typeface="Times New Roman" pitchFamily="18" charset="0"/>
                <a:cs typeface="Times New Roman" pitchFamily="18" charset="0"/>
              </a:rPr>
              <a:t> </a:t>
            </a:r>
          </a:p>
          <a:p>
            <a:pPr algn="just"/>
            <a:r>
              <a:rPr lang="en-GB" dirty="0" smtClean="0">
                <a:latin typeface="Times New Roman" pitchFamily="18" charset="0"/>
                <a:cs typeface="Times New Roman" pitchFamily="18" charset="0"/>
              </a:rPr>
              <a:t>		H</a:t>
            </a:r>
            <a:r>
              <a:rPr lang="en-GB" baseline="-25000" dirty="0" smtClean="0">
                <a:latin typeface="Times New Roman" pitchFamily="18" charset="0"/>
                <a:cs typeface="Times New Roman" pitchFamily="18" charset="0"/>
              </a:rPr>
              <a:t>B</a:t>
            </a:r>
            <a:r>
              <a:rPr lang="en-GB" dirty="0" smtClean="0">
                <a:latin typeface="Times New Roman" pitchFamily="18" charset="0"/>
                <a:cs typeface="Times New Roman" pitchFamily="18" charset="0"/>
              </a:rPr>
              <a:t>	=	190C + 80</a:t>
            </a:r>
          </a:p>
          <a:p>
            <a:pPr algn="just"/>
            <a:r>
              <a:rPr lang="en-GB" dirty="0" smtClean="0">
                <a:latin typeface="Times New Roman" pitchFamily="18" charset="0"/>
                <a:cs typeface="Times New Roman" pitchFamily="18" charset="0"/>
              </a:rPr>
              <a:t> </a:t>
            </a:r>
          </a:p>
          <a:p>
            <a:pPr algn="just"/>
            <a:r>
              <a:rPr lang="en-GB" dirty="0" smtClean="0">
                <a:latin typeface="Times New Roman" pitchFamily="18" charset="0"/>
                <a:cs typeface="Times New Roman" pitchFamily="18" charset="0"/>
              </a:rPr>
              <a:t>WHERE</a:t>
            </a:r>
          </a:p>
          <a:p>
            <a:pPr algn="just"/>
            <a:r>
              <a:rPr lang="en-GB" dirty="0" smtClean="0">
                <a:latin typeface="Times New Roman" pitchFamily="18" charset="0"/>
                <a:cs typeface="Times New Roman" pitchFamily="18" charset="0"/>
              </a:rPr>
              <a:t> 		H</a:t>
            </a:r>
            <a:r>
              <a:rPr lang="en-GB" baseline="-25000" dirty="0" smtClean="0">
                <a:latin typeface="Times New Roman" pitchFamily="18" charset="0"/>
                <a:cs typeface="Times New Roman" pitchFamily="18" charset="0"/>
              </a:rPr>
              <a:t>B</a:t>
            </a:r>
            <a:r>
              <a:rPr lang="en-GB" dirty="0" smtClean="0">
                <a:latin typeface="Times New Roman" pitchFamily="18" charset="0"/>
                <a:cs typeface="Times New Roman" pitchFamily="18" charset="0"/>
              </a:rPr>
              <a:t>	=	BRINELL HARDNESS NUMBER	</a:t>
            </a:r>
          </a:p>
          <a:p>
            <a:pPr algn="just"/>
            <a:r>
              <a:rPr lang="en-GB" dirty="0" smtClean="0">
                <a:latin typeface="Times New Roman" pitchFamily="18" charset="0"/>
                <a:cs typeface="Times New Roman" pitchFamily="18" charset="0"/>
              </a:rPr>
              <a:t>		C	=	CARBON CONTENT						% FRACTION</a:t>
            </a:r>
          </a:p>
          <a:p>
            <a:pPr algn="just"/>
            <a:endParaRPr lang="en-GB" dirty="0" smtClean="0">
              <a:latin typeface="Times New Roman" pitchFamily="18" charset="0"/>
              <a:cs typeface="Times New Roman" pitchFamily="18" charset="0"/>
            </a:endParaRPr>
          </a:p>
          <a:p>
            <a:pPr algn="just"/>
            <a:r>
              <a:rPr lang="en-GB" dirty="0" smtClean="0">
                <a:latin typeface="Times New Roman" pitchFamily="18" charset="0"/>
                <a:cs typeface="Times New Roman" pitchFamily="18" charset="0"/>
              </a:rPr>
              <a:t>FOR WROUGHT IRON H</a:t>
            </a:r>
            <a:r>
              <a:rPr lang="en-GB" baseline="-25000" dirty="0" smtClean="0">
                <a:latin typeface="Times New Roman" pitchFamily="18" charset="0"/>
                <a:cs typeface="Times New Roman" pitchFamily="18" charset="0"/>
              </a:rPr>
              <a:t>B</a:t>
            </a:r>
            <a:r>
              <a:rPr lang="en-GB" dirty="0" smtClean="0">
                <a:latin typeface="Times New Roman" pitchFamily="18" charset="0"/>
                <a:cs typeface="Times New Roman" pitchFamily="18" charset="0"/>
              </a:rPr>
              <a:t> IS ABOUT 80 TO 90 AND FOR MILD STEEL ABOUT 120 TO 130</a:t>
            </a:r>
          </a:p>
          <a:p>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28</a:t>
            </a:fld>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BRINELL HARDNESS NUMBER 1</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DR. J. A. BRINELL INVENTED THE BRINELL TEST IN SWEDEN IN AD 1900.   THE INDENTER IS PRESSED INTO THE SAMPLE BY AN ACCURATELY CONTROLLED TEST FORCE.   THE FORCE IS MAINTAINED FOR A SPECIFIC DWELL TIME, NORMALLY 10 - 15 SECONDS AND THE THICKNESS OF THE SPECIMEN SHOULD NOT BE LESS THAN TEN TIMES THE EXPECTED DEPTH OF THE IMPRESSION.   AFTER THE DWELL TIME IS COMPLETE, THE INDENTER IS REMOVED LEAVING A ROUND INDENT IN THE SAMPLE.   THE SIZE OF THE INDENT IS THEN DETERMINED OPTICALLY BY MEASURING TWO DIAGONALS OF THE ROUND INDENT USING EITHER A PORTABLE MICROSCOPE OR ONE THAT IS INTEGRATED WITH THE LOAD APPLICATION DEVICE.   THE BRINELL HARDNESS NUMBER IS A FUNCTION OF THE TEST FORCE DIVIDED BY THE CURVED SURFACE AREA OF THE INDENT.</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29</a:t>
            </a:fld>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WROUGHT IRON</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THIS METAL WILL STILL, EVEN THESE DAYS, BE FOUND IN THE OLDER DUTCH BARGES AND A FEW OF THE OLDER EX-COMMERCIAL NARROW BOATS.    IT CAN BE PRODUCED BY A NUMBER OF METHODS BUT THE MOST COMMON OF THESE WAS CALLED THE PUDDLING PROCESS.    WROUGHT IRON HAS NOT BEEN PRODUCED COMMERCIALLY, HOWEVER, SINCE THE END OF THE NINETEENTH CENTURY AND IT CEASED TO BE USED AS A BIG SHIP BUILDING MATERIAL ABOUT 1880 BUT WAS STILL IN USE ON THE CONTINENT FOR BARGE BUILDING UP TO ABOUT 1912.</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3</a:t>
            </a:fld>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BRINELL HARDNESS NUMBER 2</a:t>
            </a:r>
            <a:endParaRPr lang="en-GB" dirty="0"/>
          </a:p>
        </p:txBody>
      </p:sp>
      <p:sp>
        <p:nvSpPr>
          <p:cNvPr id="7" name="Rectangle 6"/>
          <p:cNvSpPr/>
          <p:nvPr/>
        </p:nvSpPr>
        <p:spPr>
          <a:xfrm>
            <a:off x="2627784" y="3501008"/>
            <a:ext cx="388843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p:cNvSpPr/>
          <p:nvPr/>
        </p:nvSpPr>
        <p:spPr>
          <a:xfrm>
            <a:off x="4283968" y="2780928"/>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own Arrow 8"/>
          <p:cNvSpPr/>
          <p:nvPr/>
        </p:nvSpPr>
        <p:spPr>
          <a:xfrm>
            <a:off x="4572000" y="1916832"/>
            <a:ext cx="360040" cy="86409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p:txBody>
          <a:bodyPr/>
          <a:lstStyle/>
          <a:p>
            <a:pPr lvl="8"/>
            <a:r>
              <a:rPr lang="en-GB" dirty="0" smtClean="0"/>
              <a:t>F</a:t>
            </a:r>
          </a:p>
          <a:p>
            <a:pPr lvl="8"/>
            <a:endParaRPr lang="en-GB" dirty="0" smtClean="0"/>
          </a:p>
          <a:p>
            <a:pPr lvl="8"/>
            <a:endParaRPr lang="en-GB" dirty="0" smtClean="0"/>
          </a:p>
          <a:p>
            <a:pPr lvl="8"/>
            <a:endParaRPr lang="en-GB" dirty="0" smtClean="0"/>
          </a:p>
          <a:p>
            <a:pPr lvl="8"/>
            <a:r>
              <a:rPr lang="en-GB" dirty="0" smtClean="0"/>
              <a:t>    D</a:t>
            </a:r>
          </a:p>
          <a:p>
            <a:pPr lvl="8"/>
            <a:endParaRPr lang="en-GB" dirty="0" smtClean="0"/>
          </a:p>
          <a:p>
            <a:pPr lvl="8"/>
            <a:r>
              <a:rPr lang="en-GB" dirty="0" smtClean="0"/>
              <a:t>    d</a:t>
            </a:r>
          </a:p>
          <a:p>
            <a:pPr lvl="8"/>
            <a:endParaRPr lang="en-GB" dirty="0" smtClean="0"/>
          </a:p>
          <a:p>
            <a:pPr lvl="8"/>
            <a:endParaRPr lang="en-GB" dirty="0"/>
          </a:p>
        </p:txBody>
      </p:sp>
      <p:cxnSp>
        <p:nvCxnSpPr>
          <p:cNvPr id="11" name="Straight Arrow Connector 10"/>
          <p:cNvCxnSpPr/>
          <p:nvPr/>
        </p:nvCxnSpPr>
        <p:spPr>
          <a:xfrm flipV="1">
            <a:off x="4831644" y="3249418"/>
            <a:ext cx="366724" cy="130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4255911" y="3251200"/>
            <a:ext cx="361245" cy="112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255911" y="3375378"/>
            <a:ext cx="0" cy="97084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5192889" y="3364089"/>
            <a:ext cx="11289" cy="1095022"/>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V="1">
            <a:off x="4267200" y="4143022"/>
            <a:ext cx="925689" cy="1128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4" name="Footer Placeholder 13"/>
          <p:cNvSpPr>
            <a:spLocks noGrp="1"/>
          </p:cNvSpPr>
          <p:nvPr>
            <p:ph type="ftr" sz="quarter" idx="11"/>
          </p:nvPr>
        </p:nvSpPr>
        <p:spPr/>
        <p:txBody>
          <a:bodyPr/>
          <a:lstStyle/>
          <a:p>
            <a:r>
              <a:rPr lang="en-GB" dirty="0" smtClean="0"/>
              <a:t>Copyright - Jeffrey Casciani-Wood 2014</a:t>
            </a:r>
            <a:endParaRPr lang="en-GB" dirty="0"/>
          </a:p>
        </p:txBody>
      </p:sp>
      <p:sp>
        <p:nvSpPr>
          <p:cNvPr id="15" name="Date Placeholder 14"/>
          <p:cNvSpPr>
            <a:spLocks noGrp="1"/>
          </p:cNvSpPr>
          <p:nvPr>
            <p:ph type="dt" sz="half" idx="10"/>
          </p:nvPr>
        </p:nvSpPr>
        <p:spPr/>
        <p:txBody>
          <a:bodyPr/>
          <a:lstStyle/>
          <a:p>
            <a:r>
              <a:rPr lang="en-US" dirty="0" smtClean="0"/>
              <a:t>02/03/2014</a:t>
            </a:r>
            <a:endParaRPr lang="en-GB" dirty="0"/>
          </a:p>
        </p:txBody>
      </p:sp>
      <p:sp>
        <p:nvSpPr>
          <p:cNvPr id="16" name="Slide Number Placeholder 15"/>
          <p:cNvSpPr>
            <a:spLocks noGrp="1"/>
          </p:cNvSpPr>
          <p:nvPr>
            <p:ph type="sldNum" sz="quarter" idx="12"/>
          </p:nvPr>
        </p:nvSpPr>
        <p:spPr/>
        <p:txBody>
          <a:bodyPr/>
          <a:lstStyle/>
          <a:p>
            <a:fld id="{5B16F3DF-A9ED-45E7-B773-DED0D3374703}" type="slidenum">
              <a:rPr lang="en-GB" smtClean="0"/>
              <a:pPr/>
              <a:t>30</a:t>
            </a:fld>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BRINELL NUMBER 3</a:t>
            </a:r>
            <a:endParaRPr lang="en-GB" dirty="0"/>
          </a:p>
        </p:txBody>
      </p:sp>
      <p:sp>
        <p:nvSpPr>
          <p:cNvPr id="3" name="Content Placeholder 2"/>
          <p:cNvSpPr>
            <a:spLocks noGrp="1"/>
          </p:cNvSpPr>
          <p:nvPr>
            <p:ph idx="1"/>
          </p:nvPr>
        </p:nvSpPr>
        <p:spPr/>
        <p:txBody>
          <a:bodyPr>
            <a:normAutofit lnSpcReduction="10000"/>
          </a:bodyPr>
          <a:lstStyle/>
          <a:p>
            <a:endParaRPr lang="en-GB" dirty="0" smtClean="0"/>
          </a:p>
          <a:p>
            <a:r>
              <a:rPr lang="en-GB" sz="2200" dirty="0" smtClean="0"/>
              <a:t>H</a:t>
            </a:r>
            <a:r>
              <a:rPr lang="en-GB" sz="2200" baseline="-25000" dirty="0" smtClean="0"/>
              <a:t>B</a:t>
            </a:r>
            <a:r>
              <a:rPr lang="en-GB" sz="2200" dirty="0" smtClean="0"/>
              <a:t>	=			2F			kg/mm</a:t>
            </a:r>
            <a:r>
              <a:rPr lang="en-GB" sz="2200" baseline="30000" dirty="0" smtClean="0"/>
              <a:t>2</a:t>
            </a:r>
            <a:r>
              <a:rPr lang="en-GB" sz="2200" dirty="0" smtClean="0"/>
              <a:t> 			  πD[D – (D</a:t>
            </a:r>
            <a:r>
              <a:rPr lang="en-GB" sz="2200" baseline="30000" dirty="0" smtClean="0"/>
              <a:t>2</a:t>
            </a:r>
            <a:r>
              <a:rPr lang="en-GB" sz="2200" dirty="0" smtClean="0"/>
              <a:t> – d</a:t>
            </a:r>
            <a:r>
              <a:rPr lang="en-GB" sz="2200" baseline="30000" dirty="0" smtClean="0"/>
              <a:t>2</a:t>
            </a:r>
            <a:r>
              <a:rPr lang="en-GB" sz="2200" dirty="0" smtClean="0"/>
              <a:t>)]</a:t>
            </a:r>
          </a:p>
          <a:p>
            <a:r>
              <a:rPr lang="en-GB" sz="2200" dirty="0" smtClean="0"/>
              <a:t> </a:t>
            </a:r>
          </a:p>
          <a:p>
            <a:r>
              <a:rPr lang="en-GB" sz="2200" dirty="0" smtClean="0"/>
              <a:t>where</a:t>
            </a:r>
          </a:p>
          <a:p>
            <a:r>
              <a:rPr lang="en-GB" sz="2200" dirty="0" smtClean="0"/>
              <a:t> </a:t>
            </a:r>
          </a:p>
          <a:p>
            <a:r>
              <a:rPr lang="en-GB" sz="2200" dirty="0" smtClean="0"/>
              <a:t>		D	=	the diameter of the ball		mm</a:t>
            </a:r>
          </a:p>
          <a:p>
            <a:r>
              <a:rPr lang="en-GB" sz="2200" dirty="0" smtClean="0"/>
              <a:t>		F	=	the load used			kg</a:t>
            </a:r>
          </a:p>
          <a:p>
            <a:r>
              <a:rPr lang="en-GB" sz="2200" dirty="0" smtClean="0"/>
              <a:t>		H</a:t>
            </a:r>
            <a:r>
              <a:rPr lang="en-GB" sz="2200" baseline="-25000" dirty="0" smtClean="0"/>
              <a:t>B</a:t>
            </a:r>
            <a:r>
              <a:rPr lang="en-GB" sz="2200" dirty="0" smtClean="0"/>
              <a:t>	=	the Brinell hardness number	-</a:t>
            </a:r>
          </a:p>
          <a:p>
            <a:r>
              <a:rPr lang="en-GB" sz="2200" dirty="0" smtClean="0"/>
              <a:t>		d	=	the mean diameter of the indentation								mm</a:t>
            </a:r>
          </a:p>
          <a:p>
            <a:r>
              <a:rPr lang="en-GB" sz="2200" dirty="0" smtClean="0"/>
              <a:t>		π	=	3.1416  OR   22/7</a:t>
            </a:r>
            <a:endParaRPr lang="en-GB" sz="2200" dirty="0"/>
          </a:p>
        </p:txBody>
      </p:sp>
      <p:cxnSp>
        <p:nvCxnSpPr>
          <p:cNvPr id="7" name="Straight Connector 6"/>
          <p:cNvCxnSpPr/>
          <p:nvPr/>
        </p:nvCxnSpPr>
        <p:spPr>
          <a:xfrm>
            <a:off x="3431822" y="2427111"/>
            <a:ext cx="1817511" cy="0"/>
          </a:xfrm>
          <a:prstGeom prst="line">
            <a:avLst/>
          </a:prstGeom>
          <a:ln w="15875"/>
        </p:spPr>
        <p:style>
          <a:lnRef idx="1">
            <a:schemeClr val="dk1"/>
          </a:lnRef>
          <a:fillRef idx="0">
            <a:schemeClr val="dk1"/>
          </a:fillRef>
          <a:effectRef idx="0">
            <a:schemeClr val="dk1"/>
          </a:effectRef>
          <a:fontRef idx="minor">
            <a:schemeClr val="tx1"/>
          </a:fontRef>
        </p:style>
      </p:cxnSp>
      <p:sp>
        <p:nvSpPr>
          <p:cNvPr id="8" name="Footer Placeholder 7"/>
          <p:cNvSpPr>
            <a:spLocks noGrp="1"/>
          </p:cNvSpPr>
          <p:nvPr>
            <p:ph type="ftr" sz="quarter" idx="11"/>
          </p:nvPr>
        </p:nvSpPr>
        <p:spPr/>
        <p:txBody>
          <a:bodyPr/>
          <a:lstStyle/>
          <a:p>
            <a:r>
              <a:rPr lang="en-GB" dirty="0" smtClean="0"/>
              <a:t>Copyright - Jeffrey Casciani-Wood 2014</a:t>
            </a:r>
            <a:endParaRPr lang="en-GB" dirty="0"/>
          </a:p>
        </p:txBody>
      </p:sp>
      <p:sp>
        <p:nvSpPr>
          <p:cNvPr id="9" name="Date Placeholder 8"/>
          <p:cNvSpPr>
            <a:spLocks noGrp="1"/>
          </p:cNvSpPr>
          <p:nvPr>
            <p:ph type="dt" sz="half" idx="10"/>
          </p:nvPr>
        </p:nvSpPr>
        <p:spPr/>
        <p:txBody>
          <a:bodyPr/>
          <a:lstStyle/>
          <a:p>
            <a:r>
              <a:rPr lang="en-US" dirty="0" smtClean="0"/>
              <a:t>02/03/2014</a:t>
            </a:r>
            <a:endParaRPr lang="en-GB" dirty="0"/>
          </a:p>
        </p:txBody>
      </p:sp>
      <p:sp>
        <p:nvSpPr>
          <p:cNvPr id="10" name="Slide Number Placeholder 9"/>
          <p:cNvSpPr>
            <a:spLocks noGrp="1"/>
          </p:cNvSpPr>
          <p:nvPr>
            <p:ph type="sldNum" sz="quarter" idx="12"/>
          </p:nvPr>
        </p:nvSpPr>
        <p:spPr/>
        <p:txBody>
          <a:bodyPr/>
          <a:lstStyle/>
          <a:p>
            <a:fld id="{5B16F3DF-A9ED-45E7-B773-DED0D3374703}" type="slidenum">
              <a:rPr lang="en-GB" smtClean="0"/>
              <a:pPr/>
              <a:t>31</a:t>
            </a:fld>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VICKERS HARDNESS NUMBER 1</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THE VICKERS HARDNESS TEST METHOD IS SIMILAR CONSISTS OF INDENTING THE TEST MATERIAL WITH A DIAMOND INDENTER IN THE FORM OF A RIGHT PYRAMID WITH A SQUARE BASE AND AN ANGLE OF 136 DEGREES BETWEEN OPPOSITE FACES SUBJECTED TO A LOAD OF 1 TO 100 KG.   THE FULL LOAD IS NORMALLY APPLIED FOR 10 TO 15 SECONDS.   THE TWO DIAGONALS OF THE INDENTATION LEFT IN THE SURFACE OF THE MATERIAL AFTER REMOVAL OF THE LOAD ARE MEASURED USING A MICROSCOPE AND THEIR AVERAGE CALCULATED.   THE AREA OF THE SLOPING SURFACE OF THE INDENTATION IS CALCULATED.   THE VICKERS HARDNESS IS THE QUOTIENT OBTAINED BY DIVIDING THE KG LOAD BY THE SQUARE MM AREA OF INDENTATION</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32</a:t>
            </a:fld>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VICKERS HARDNESS NUMBER 2</a:t>
            </a:r>
            <a:endParaRPr lang="en-GB" dirty="0"/>
          </a:p>
        </p:txBody>
      </p:sp>
      <p:sp>
        <p:nvSpPr>
          <p:cNvPr id="3" name="Content Placeholder 2"/>
          <p:cNvSpPr>
            <a:spLocks noGrp="1"/>
          </p:cNvSpPr>
          <p:nvPr>
            <p:ph idx="1"/>
          </p:nvPr>
        </p:nvSpPr>
        <p:spPr/>
        <p:txBody>
          <a:bodyPr/>
          <a:lstStyle/>
          <a:p>
            <a:pPr lvl="8"/>
            <a:r>
              <a:rPr lang="en-GB" dirty="0" smtClean="0"/>
              <a:t>F</a:t>
            </a:r>
          </a:p>
          <a:p>
            <a:pPr lvl="8"/>
            <a:endParaRPr lang="en-GB" dirty="0" smtClean="0"/>
          </a:p>
          <a:p>
            <a:pPr lvl="8"/>
            <a:endParaRPr lang="en-GB" dirty="0" smtClean="0"/>
          </a:p>
          <a:p>
            <a:pPr lvl="8" indent="-2452688">
              <a:buNone/>
            </a:pPr>
            <a:r>
              <a:rPr lang="en-GB" dirty="0" smtClean="0"/>
              <a:t>DIAMOND POINT</a:t>
            </a:r>
          </a:p>
          <a:p>
            <a:pPr lvl="8" indent="-2452688">
              <a:buNone/>
            </a:pPr>
            <a:endParaRPr lang="en-GB" dirty="0" smtClean="0"/>
          </a:p>
          <a:p>
            <a:pPr lvl="8" indent="-2452688">
              <a:buNone/>
            </a:pPr>
            <a:endParaRPr lang="en-GB" dirty="0" smtClean="0"/>
          </a:p>
          <a:p>
            <a:pPr lvl="8" indent="-2452688">
              <a:buNone/>
            </a:pPr>
            <a:endParaRPr lang="en-GB" dirty="0" smtClean="0"/>
          </a:p>
          <a:p>
            <a:pPr lvl="8" indent="-2452688">
              <a:buNone/>
            </a:pPr>
            <a:endParaRPr lang="en-GB" dirty="0" smtClean="0"/>
          </a:p>
          <a:p>
            <a:pPr lvl="8" indent="-2452688">
              <a:buNone/>
            </a:pPr>
            <a:r>
              <a:rPr lang="en-GB" dirty="0" smtClean="0"/>
              <a:t>		INDENT</a:t>
            </a:r>
          </a:p>
          <a:p>
            <a:pPr lvl="8" indent="-2452688">
              <a:buNone/>
            </a:pPr>
            <a:endParaRPr lang="en-GB" dirty="0" smtClean="0"/>
          </a:p>
          <a:p>
            <a:pPr lvl="8" indent="-2452688">
              <a:buNone/>
            </a:pPr>
            <a:r>
              <a:rPr lang="en-GB" dirty="0" smtClean="0"/>
              <a:t>DIAGONALS ARE d1 AND d2</a:t>
            </a:r>
          </a:p>
        </p:txBody>
      </p:sp>
      <p:sp>
        <p:nvSpPr>
          <p:cNvPr id="6" name="Rectangle 5"/>
          <p:cNvSpPr/>
          <p:nvPr/>
        </p:nvSpPr>
        <p:spPr>
          <a:xfrm>
            <a:off x="1885244" y="3239911"/>
            <a:ext cx="5836356" cy="756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Isosceles Triangle 6"/>
          <p:cNvSpPr/>
          <p:nvPr/>
        </p:nvSpPr>
        <p:spPr>
          <a:xfrm rot="10800000">
            <a:off x="4154312" y="3115733"/>
            <a:ext cx="1060704" cy="225778"/>
          </a:xfrm>
          <a:prstGeom prst="triangle">
            <a:avLst>
              <a:gd name="adj" fmla="val 5425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4154311" y="2460978"/>
            <a:ext cx="1049867" cy="64346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Down Arrow 8"/>
          <p:cNvSpPr/>
          <p:nvPr/>
        </p:nvSpPr>
        <p:spPr>
          <a:xfrm>
            <a:off x="4549422" y="1896533"/>
            <a:ext cx="203200" cy="609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p:nvPr/>
        </p:nvCxnSpPr>
        <p:spPr>
          <a:xfrm>
            <a:off x="3826933" y="2856089"/>
            <a:ext cx="643467" cy="112889"/>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p:cNvCxnSpPr>
            <a:endCxn id="7" idx="0"/>
          </p:cNvCxnSpPr>
          <p:nvPr/>
        </p:nvCxnSpPr>
        <p:spPr>
          <a:xfrm>
            <a:off x="4481689" y="2968978"/>
            <a:ext cx="157810" cy="3725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4459111" y="4368800"/>
            <a:ext cx="541867" cy="5192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Arrow Connector 17"/>
          <p:cNvCxnSpPr/>
          <p:nvPr/>
        </p:nvCxnSpPr>
        <p:spPr>
          <a:xfrm flipV="1">
            <a:off x="4459111" y="4380089"/>
            <a:ext cx="541867" cy="49671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a:off x="4447822" y="4346222"/>
            <a:ext cx="541867" cy="519289"/>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 name="Footer Placeholder 16"/>
          <p:cNvSpPr>
            <a:spLocks noGrp="1"/>
          </p:cNvSpPr>
          <p:nvPr>
            <p:ph type="ftr" sz="quarter" idx="11"/>
          </p:nvPr>
        </p:nvSpPr>
        <p:spPr/>
        <p:txBody>
          <a:bodyPr/>
          <a:lstStyle/>
          <a:p>
            <a:r>
              <a:rPr lang="en-GB" dirty="0" smtClean="0"/>
              <a:t>Copyright - Jeffrey Casciani-Wood 2014</a:t>
            </a:r>
            <a:endParaRPr lang="en-GB" dirty="0"/>
          </a:p>
        </p:txBody>
      </p:sp>
      <p:sp>
        <p:nvSpPr>
          <p:cNvPr id="19" name="Date Placeholder 18"/>
          <p:cNvSpPr>
            <a:spLocks noGrp="1"/>
          </p:cNvSpPr>
          <p:nvPr>
            <p:ph type="dt" sz="half" idx="10"/>
          </p:nvPr>
        </p:nvSpPr>
        <p:spPr/>
        <p:txBody>
          <a:bodyPr/>
          <a:lstStyle/>
          <a:p>
            <a:r>
              <a:rPr lang="en-US" dirty="0" smtClean="0"/>
              <a:t>02/03/2014</a:t>
            </a:r>
            <a:endParaRPr lang="en-GB" dirty="0"/>
          </a:p>
        </p:txBody>
      </p:sp>
      <p:sp>
        <p:nvSpPr>
          <p:cNvPr id="20" name="Slide Number Placeholder 19"/>
          <p:cNvSpPr>
            <a:spLocks noGrp="1"/>
          </p:cNvSpPr>
          <p:nvPr>
            <p:ph type="sldNum" sz="quarter" idx="12"/>
          </p:nvPr>
        </p:nvSpPr>
        <p:spPr/>
        <p:txBody>
          <a:bodyPr/>
          <a:lstStyle/>
          <a:p>
            <a:fld id="{5B16F3DF-A9ED-45E7-B773-DED0D3374703}" type="slidenum">
              <a:rPr lang="en-GB" smtClean="0"/>
              <a:pPr/>
              <a:t>33</a:t>
            </a:fld>
            <a:endParaRPr lang="en-GB" dirty="0"/>
          </a:p>
        </p:txBody>
      </p:sp>
      <p:cxnSp>
        <p:nvCxnSpPr>
          <p:cNvPr id="23" name="Straight Connector 22"/>
          <p:cNvCxnSpPr>
            <a:endCxn id="7" idx="0"/>
          </p:cNvCxnSpPr>
          <p:nvPr/>
        </p:nvCxnSpPr>
        <p:spPr>
          <a:xfrm flipH="1">
            <a:off x="4639499" y="3104444"/>
            <a:ext cx="5879" cy="237067"/>
          </a:xfrm>
          <a:prstGeom prst="line">
            <a:avLst/>
          </a:prstGeom>
          <a:ln w="158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VICKERS HARDNESS NUMBER 3</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		</a:t>
            </a:r>
          </a:p>
          <a:p>
            <a:pPr lvl="1">
              <a:buNone/>
            </a:pPr>
            <a:r>
              <a:rPr lang="en-GB" b="1" dirty="0" smtClean="0"/>
              <a:t>	H</a:t>
            </a:r>
            <a:r>
              <a:rPr lang="en-GB" b="1" baseline="-25000" dirty="0" smtClean="0"/>
              <a:t>V</a:t>
            </a:r>
            <a:r>
              <a:rPr lang="en-GB" b="1" dirty="0" smtClean="0"/>
              <a:t>	=		2Fsin136</a:t>
            </a:r>
            <a:r>
              <a:rPr lang="en-GB" b="1" baseline="30000" dirty="0" smtClean="0"/>
              <a:t>o</a:t>
            </a:r>
            <a:r>
              <a:rPr lang="en-GB" b="1" dirty="0" smtClean="0"/>
              <a:t>/2	</a:t>
            </a:r>
          </a:p>
          <a:p>
            <a:r>
              <a:rPr lang="en-GB" b="1" dirty="0" smtClean="0"/>
              <a:t>				         d</a:t>
            </a:r>
            <a:r>
              <a:rPr lang="en-GB" b="1" baseline="30000" dirty="0" smtClean="0"/>
              <a:t>2</a:t>
            </a:r>
            <a:endParaRPr lang="en-GB" b="1" dirty="0" smtClean="0"/>
          </a:p>
          <a:p>
            <a:r>
              <a:rPr lang="en-GB" b="1" dirty="0" smtClean="0"/>
              <a:t> </a:t>
            </a:r>
          </a:p>
          <a:p>
            <a:r>
              <a:rPr lang="en-GB" b="1" dirty="0" smtClean="0"/>
              <a:t>		=		1.854F/d</a:t>
            </a:r>
            <a:r>
              <a:rPr lang="en-GB" b="1" baseline="30000" dirty="0" smtClean="0"/>
              <a:t>2</a:t>
            </a:r>
            <a:endParaRPr lang="en-GB" b="1" dirty="0" smtClean="0"/>
          </a:p>
          <a:p>
            <a:endParaRPr lang="en-GB" b="1" dirty="0" smtClean="0"/>
          </a:p>
          <a:p>
            <a:r>
              <a:rPr lang="en-GB" b="1" dirty="0" smtClean="0"/>
              <a:t> where</a:t>
            </a:r>
          </a:p>
          <a:p>
            <a:r>
              <a:rPr lang="en-GB" b="1" dirty="0" smtClean="0"/>
              <a:t> </a:t>
            </a:r>
          </a:p>
          <a:p>
            <a:r>
              <a:rPr lang="en-GB" b="1" dirty="0" smtClean="0"/>
              <a:t>		F	=	load				kg</a:t>
            </a:r>
          </a:p>
          <a:p>
            <a:r>
              <a:rPr lang="en-GB" b="1" dirty="0" smtClean="0"/>
              <a:t>		H</a:t>
            </a:r>
            <a:r>
              <a:rPr lang="en-GB" b="1" baseline="-25000" dirty="0" smtClean="0"/>
              <a:t>V</a:t>
            </a:r>
            <a:r>
              <a:rPr lang="en-GB" b="1" dirty="0" smtClean="0"/>
              <a:t>	=	Vickers hardness number		-</a:t>
            </a:r>
          </a:p>
          <a:p>
            <a:r>
              <a:rPr lang="en-GB" b="1" dirty="0" smtClean="0"/>
              <a:t>		d	=	arithmetic mean of the</a:t>
            </a:r>
          </a:p>
          <a:p>
            <a:r>
              <a:rPr lang="en-GB" b="1" dirty="0" smtClean="0"/>
              <a:t>				two diagonals d</a:t>
            </a:r>
            <a:r>
              <a:rPr lang="en-GB" b="1" baseline="-25000" dirty="0" smtClean="0"/>
              <a:t>1</a:t>
            </a:r>
            <a:r>
              <a:rPr lang="en-GB" b="1" dirty="0" smtClean="0"/>
              <a:t> and d</a:t>
            </a:r>
            <a:r>
              <a:rPr lang="en-GB" b="1" baseline="-25000" dirty="0" smtClean="0"/>
              <a:t>2</a:t>
            </a:r>
            <a:r>
              <a:rPr lang="en-GB" b="1" dirty="0" smtClean="0"/>
              <a:t>		mm</a:t>
            </a:r>
          </a:p>
          <a:p>
            <a:r>
              <a:rPr lang="en-GB" dirty="0" smtClean="0"/>
              <a:t> </a:t>
            </a:r>
            <a:endParaRPr lang="en-GB" dirty="0"/>
          </a:p>
        </p:txBody>
      </p:sp>
      <p:cxnSp>
        <p:nvCxnSpPr>
          <p:cNvPr id="7" name="Straight Connector 6"/>
          <p:cNvCxnSpPr/>
          <p:nvPr/>
        </p:nvCxnSpPr>
        <p:spPr>
          <a:xfrm flipV="1">
            <a:off x="4255911" y="2190044"/>
            <a:ext cx="1083733" cy="1"/>
          </a:xfrm>
          <a:prstGeom prst="line">
            <a:avLst/>
          </a:prstGeom>
          <a:ln w="25400"/>
        </p:spPr>
        <p:style>
          <a:lnRef idx="1">
            <a:schemeClr val="dk1"/>
          </a:lnRef>
          <a:fillRef idx="0">
            <a:schemeClr val="dk1"/>
          </a:fillRef>
          <a:effectRef idx="0">
            <a:schemeClr val="dk1"/>
          </a:effectRef>
          <a:fontRef idx="minor">
            <a:schemeClr val="tx1"/>
          </a:fontRef>
        </p:style>
      </p:cxnSp>
      <p:sp>
        <p:nvSpPr>
          <p:cNvPr id="8" name="Footer Placeholder 7"/>
          <p:cNvSpPr>
            <a:spLocks noGrp="1"/>
          </p:cNvSpPr>
          <p:nvPr>
            <p:ph type="ftr" sz="quarter" idx="11"/>
          </p:nvPr>
        </p:nvSpPr>
        <p:spPr/>
        <p:txBody>
          <a:bodyPr/>
          <a:lstStyle/>
          <a:p>
            <a:r>
              <a:rPr lang="en-GB" dirty="0" smtClean="0"/>
              <a:t>Copyright - Jeffrey Casciani-Wood 2014</a:t>
            </a:r>
            <a:endParaRPr lang="en-GB" dirty="0"/>
          </a:p>
        </p:txBody>
      </p:sp>
      <p:sp>
        <p:nvSpPr>
          <p:cNvPr id="9" name="Date Placeholder 8"/>
          <p:cNvSpPr>
            <a:spLocks noGrp="1"/>
          </p:cNvSpPr>
          <p:nvPr>
            <p:ph type="dt" sz="half" idx="10"/>
          </p:nvPr>
        </p:nvSpPr>
        <p:spPr/>
        <p:txBody>
          <a:bodyPr/>
          <a:lstStyle/>
          <a:p>
            <a:r>
              <a:rPr lang="en-US" dirty="0" smtClean="0"/>
              <a:t>02/03/2014</a:t>
            </a:r>
            <a:endParaRPr lang="en-GB" dirty="0"/>
          </a:p>
        </p:txBody>
      </p:sp>
      <p:sp>
        <p:nvSpPr>
          <p:cNvPr id="10" name="Slide Number Placeholder 9"/>
          <p:cNvSpPr>
            <a:spLocks noGrp="1"/>
          </p:cNvSpPr>
          <p:nvPr>
            <p:ph type="sldNum" sz="quarter" idx="12"/>
          </p:nvPr>
        </p:nvSpPr>
        <p:spPr/>
        <p:txBody>
          <a:bodyPr/>
          <a:lstStyle/>
          <a:p>
            <a:fld id="{5B16F3DF-A9ED-45E7-B773-DED0D3374703}" type="slidenum">
              <a:rPr lang="en-GB" smtClean="0"/>
              <a:pPr/>
              <a:t>34</a:t>
            </a:fld>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HARDNESS NUMBERS</a:t>
            </a:r>
            <a:endParaRPr lang="en-GB" dirty="0"/>
          </a:p>
        </p:txBody>
      </p:sp>
      <p:sp>
        <p:nvSpPr>
          <p:cNvPr id="3" name="Content Placeholder 2"/>
          <p:cNvSpPr>
            <a:spLocks noGrp="1"/>
          </p:cNvSpPr>
          <p:nvPr>
            <p:ph idx="1"/>
          </p:nvPr>
        </p:nvSpPr>
        <p:spPr/>
        <p:txBody>
          <a:bodyPr/>
          <a:lstStyle/>
          <a:p>
            <a:pPr algn="just">
              <a:buNone/>
            </a:pPr>
            <a:r>
              <a:rPr lang="en-GB" dirty="0" smtClean="0"/>
              <a:t>	THE BRINELL NUMBER IS THE ONE IN MOST COMMON USE IN SHIPBUILDING.   THERE ARE OTHER HARDNESS NUMBERS BUT THEY ARE NEVER USED IN SHIPBUILDING AND IT IS ENOUGH THAT THE MARINE SURVEYOR KNOWS OF THEIR EXISTENCE</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35</a:t>
            </a:fld>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TESTING 1</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DURING THE FIRST PART OF THE 20TH CENTURY, A METALLURGIST NAMED  EDWIN GILBERT IZOD (1876–1946) INVENTED AN IMPACT TEST FOR DETERMINING THE SUITABILITY OF VARIOUS METALS TO BE USED AS CUTTING TOOLS.  THE TEST INVOLVED A PENDULUM WITH A KNOWN MASS AT THE END OF ITS ARM SWINGING DOWN AND STRIKING THE SPECIMEN AS IT STOOD CLAMPED IN A VERTICAL POSITION.   SOME YEARS LATER ANOTHER (FRENCH) METALLURGIST NAMED CHARPY MODIFIED THE TEST SLIGHTLY BY ORIENTING THE SPECIMEN IN A HORIZONTAL FASHION.   THESE PENDULUM IMPACT TEST METHODS PROVED TO BE VERY USEFUL PROVIDING RELIABLE, QUALITATIVE IMPACT DATA THROUGHOUT WWII UP UNTIL THE EARLY 70'S.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36</a:t>
            </a:fld>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TESTING 2</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BOTH TESTS INVOLVE STRIKING A STANDARD SPECIMEN WITH A CONTROLLED WEIGHT PENDULUM TRAVELLING AT A SET SPEED.  THE AMOUNT OF ENERGY ABSORBED IN FRACTURING THE TEST PIECE IS MEASURED AND THIS GIVES AN INDICATION OF THE NOTCH TOUGHNESS OF THE TEST MATERIAL.   THESE TESTS SHOW THAT METALS CAN BE CLASSIFIED AS BEING EITHER BRITTLE OR DUCTILE.   A BRITTLE METAL WILL ABSORB A SMALL AMOUNT OF ENERGY AND A TOUGH DUCTILE METAL A LARGE AMOUNT OF ENERGY.   IT SHOULD BE EMPHASISED THAT THESE TESTS ARE QUALITATIVE AND THE RESULTS CAN ONLY BE COMPARED WITH EACH OTHER OR WITH A REQUIREMENT IN A SPECIFICATION – THEY CANNOT BE USED TO CALCULATE THE FRACTURE TOUGHNESS OF A WELD OR PARENT METAL.   THE IZOD TEST IS RARELY USED THESE DAYS HAVING BEEN LARGELY REPLACED BY THE CHARPY TEST.</a:t>
            </a:r>
          </a:p>
          <a:p>
            <a:pPr algn="just"/>
            <a:endParaRPr lang="en-GB" dirty="0"/>
          </a:p>
        </p:txBody>
      </p:sp>
      <p:sp>
        <p:nvSpPr>
          <p:cNvPr id="4" name="Date Placeholder 3"/>
          <p:cNvSpPr>
            <a:spLocks noGrp="1"/>
          </p:cNvSpPr>
          <p:nvPr>
            <p:ph type="dt" sz="half" idx="10"/>
          </p:nvPr>
        </p:nvSpPr>
        <p:spPr/>
        <p:txBody>
          <a:bodyPr/>
          <a:lstStyle/>
          <a:p>
            <a:r>
              <a:rPr lang="en-US" dirty="0" smtClean="0"/>
              <a:t>02/03/2014</a:t>
            </a:r>
            <a:endParaRPr lang="en-GB" dirty="0"/>
          </a:p>
        </p:txBody>
      </p:sp>
      <p:sp>
        <p:nvSpPr>
          <p:cNvPr id="5" name="Footer Placeholder 4"/>
          <p:cNvSpPr>
            <a:spLocks noGrp="1"/>
          </p:cNvSpPr>
          <p:nvPr>
            <p:ph type="ftr" sz="quarter" idx="11"/>
          </p:nvPr>
        </p:nvSpPr>
        <p:spPr/>
        <p:txBody>
          <a:bodyPr/>
          <a:lstStyle/>
          <a:p>
            <a:r>
              <a:rPr lang="en-GB" dirty="0" smtClean="0"/>
              <a:t>Copyright - Jeffrey Casciani-Wood 2014</a:t>
            </a:r>
            <a:endParaRPr lang="en-GB" dirty="0"/>
          </a:p>
        </p:txBody>
      </p:sp>
      <p:sp>
        <p:nvSpPr>
          <p:cNvPr id="6" name="Slide Number Placeholder 5"/>
          <p:cNvSpPr>
            <a:spLocks noGrp="1"/>
          </p:cNvSpPr>
          <p:nvPr>
            <p:ph type="sldNum" sz="quarter" idx="12"/>
          </p:nvPr>
        </p:nvSpPr>
        <p:spPr/>
        <p:txBody>
          <a:bodyPr/>
          <a:lstStyle/>
          <a:p>
            <a:fld id="{5B16F3DF-A9ED-45E7-B773-DED0D3374703}" type="slidenum">
              <a:rPr lang="en-GB" smtClean="0"/>
              <a:pPr/>
              <a:t>37</a:t>
            </a:fld>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IZOD TEST</a:t>
            </a:r>
            <a:endParaRPr lang="en-GB" dirty="0"/>
          </a:p>
        </p:txBody>
      </p:sp>
      <p:sp>
        <p:nvSpPr>
          <p:cNvPr id="3" name="Content Placeholder 2"/>
          <p:cNvSpPr>
            <a:spLocks noGrp="1"/>
          </p:cNvSpPr>
          <p:nvPr>
            <p:ph idx="1"/>
          </p:nvPr>
        </p:nvSpPr>
        <p:spPr/>
        <p:txBody>
          <a:bodyPr/>
          <a:lstStyle/>
          <a:p>
            <a:endParaRPr lang="en-GB" dirty="0" smtClean="0"/>
          </a:p>
          <a:p>
            <a:pPr lvl="3">
              <a:buNone/>
            </a:pPr>
            <a:r>
              <a:rPr lang="en-GB" dirty="0" smtClean="0"/>
              <a:t>       GAUGE</a:t>
            </a:r>
          </a:p>
          <a:p>
            <a:pPr lvl="3"/>
            <a:endParaRPr lang="en-GB" dirty="0" smtClean="0"/>
          </a:p>
          <a:p>
            <a:endParaRPr lang="en-GB" dirty="0" smtClean="0"/>
          </a:p>
          <a:p>
            <a:pPr lvl="2"/>
            <a:r>
              <a:rPr lang="en-GB" dirty="0" smtClean="0"/>
              <a:t>TEST PIECE				HAMMER</a:t>
            </a:r>
          </a:p>
          <a:p>
            <a:pPr lvl="4">
              <a:buNone/>
            </a:pPr>
            <a:r>
              <a:rPr lang="en-GB" dirty="0" smtClean="0"/>
              <a:t>CLAMP</a:t>
            </a:r>
          </a:p>
          <a:p>
            <a:endParaRPr lang="en-GB" dirty="0" smtClean="0"/>
          </a:p>
          <a:p>
            <a:pPr lvl="6">
              <a:buNone/>
            </a:pPr>
            <a:r>
              <a:rPr lang="en-GB" dirty="0" smtClean="0"/>
              <a:t>  THE IZOD MACHINE</a:t>
            </a:r>
          </a:p>
          <a:p>
            <a:pPr lvl="6" indent="-2971800">
              <a:buNone/>
            </a:pPr>
            <a:endParaRPr lang="en-GB" dirty="0" smtClean="0"/>
          </a:p>
          <a:p>
            <a:pPr lvl="6" indent="-2971800">
              <a:buNone/>
            </a:pPr>
            <a:r>
              <a:rPr lang="en-GB" dirty="0" smtClean="0"/>
              <a:t>      GOOD STEEL GIVES AN IZOD NUMBER OF ABOUT 6.3 M.KG (45 FT-LBS).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38</a:t>
            </a:fld>
            <a:endParaRPr lang="en-GB" dirty="0"/>
          </a:p>
        </p:txBody>
      </p:sp>
      <p:cxnSp>
        <p:nvCxnSpPr>
          <p:cNvPr id="11" name="Straight Arrow Connector 10"/>
          <p:cNvCxnSpPr/>
          <p:nvPr/>
        </p:nvCxnSpPr>
        <p:spPr>
          <a:xfrm flipH="1" flipV="1">
            <a:off x="4120444" y="1964267"/>
            <a:ext cx="225778" cy="33866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2" name="Rectangle 11"/>
          <p:cNvSpPr/>
          <p:nvPr/>
        </p:nvSpPr>
        <p:spPr>
          <a:xfrm>
            <a:off x="3680178" y="4222044"/>
            <a:ext cx="1433689" cy="4176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4109156" y="2427111"/>
            <a:ext cx="496711" cy="17836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rot="19614097">
            <a:off x="4758663" y="2143775"/>
            <a:ext cx="45719" cy="17235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Delay 8"/>
          <p:cNvSpPr/>
          <p:nvPr/>
        </p:nvSpPr>
        <p:spPr>
          <a:xfrm rot="16200000">
            <a:off x="4039899" y="1570679"/>
            <a:ext cx="612648" cy="1106311"/>
          </a:xfrm>
          <a:prstGeom prst="flowChartDelay">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rot="19683895">
            <a:off x="5028882" y="3592486"/>
            <a:ext cx="416812" cy="181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9" name="Straight Arrow Connector 18"/>
          <p:cNvCxnSpPr/>
          <p:nvPr/>
        </p:nvCxnSpPr>
        <p:spPr>
          <a:xfrm flipH="1" flipV="1">
            <a:off x="4120444" y="1930400"/>
            <a:ext cx="203200" cy="327378"/>
          </a:xfrm>
          <a:prstGeom prst="straightConnector1">
            <a:avLst/>
          </a:prstGeom>
          <a:ln w="254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4278489" y="4097867"/>
            <a:ext cx="67733" cy="1128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4357512" y="3962400"/>
            <a:ext cx="45719" cy="21449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4425243" y="4109155"/>
            <a:ext cx="67735" cy="903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Arrow Connector 23"/>
          <p:cNvCxnSpPr>
            <a:endCxn id="21" idx="0"/>
          </p:cNvCxnSpPr>
          <p:nvPr/>
        </p:nvCxnSpPr>
        <p:spPr>
          <a:xfrm>
            <a:off x="3070578" y="3623733"/>
            <a:ext cx="1309794" cy="3386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endCxn id="20" idx="1"/>
          </p:cNvCxnSpPr>
          <p:nvPr/>
        </p:nvCxnSpPr>
        <p:spPr>
          <a:xfrm>
            <a:off x="3138311" y="3973689"/>
            <a:ext cx="1140178" cy="180623"/>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endCxn id="17" idx="0"/>
          </p:cNvCxnSpPr>
          <p:nvPr/>
        </p:nvCxnSpPr>
        <p:spPr>
          <a:xfrm flipH="1">
            <a:off x="5189180" y="3589867"/>
            <a:ext cx="827798" cy="16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V="1">
            <a:off x="3217333" y="2122311"/>
            <a:ext cx="903111" cy="1806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312356" y="1715911"/>
            <a:ext cx="79022" cy="3206045"/>
          </a:xfrm>
          <a:prstGeom prst="line">
            <a:avLst/>
          </a:prstGeom>
          <a:ln w="3175">
            <a:prstDash val="dashDot"/>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STANDARD TEST PIECE</a:t>
            </a:r>
            <a:endParaRPr lang="en-GB" dirty="0"/>
          </a:p>
        </p:txBody>
      </p:sp>
      <p:sp>
        <p:nvSpPr>
          <p:cNvPr id="3" name="Content Placeholder 2"/>
          <p:cNvSpPr>
            <a:spLocks noGrp="1"/>
          </p:cNvSpPr>
          <p:nvPr>
            <p:ph idx="1"/>
          </p:nvPr>
        </p:nvSpPr>
        <p:spPr/>
        <p:txBody>
          <a:bodyPr>
            <a:normAutofit fontScale="92500" lnSpcReduction="10000"/>
          </a:bodyPr>
          <a:lstStyle/>
          <a:p>
            <a:endParaRPr lang="en-GB" dirty="0" smtClean="0"/>
          </a:p>
          <a:p>
            <a:endParaRPr lang="en-GB" dirty="0" smtClean="0"/>
          </a:p>
          <a:p>
            <a:pPr lvl="2">
              <a:buNone/>
            </a:pPr>
            <a:endParaRPr lang="en-GB" dirty="0" smtClean="0"/>
          </a:p>
          <a:p>
            <a:pPr lvl="2" indent="-420688">
              <a:buNone/>
            </a:pPr>
            <a:endParaRPr lang="en-GB" dirty="0" smtClean="0"/>
          </a:p>
          <a:p>
            <a:pPr lvl="2" indent="-420688">
              <a:buNone/>
            </a:pPr>
            <a:r>
              <a:rPr lang="en-GB" dirty="0" smtClean="0"/>
              <a:t>10 mm					         8 mm</a:t>
            </a:r>
          </a:p>
          <a:p>
            <a:pPr lvl="2" indent="-420688">
              <a:buNone/>
            </a:pPr>
            <a:endParaRPr lang="en-GB" dirty="0" smtClean="0"/>
          </a:p>
          <a:p>
            <a:pPr lvl="2" indent="-420688">
              <a:buNone/>
            </a:pPr>
            <a:r>
              <a:rPr lang="en-GB" dirty="0" smtClean="0"/>
              <a:t>				55 mm			        10 mm</a:t>
            </a:r>
          </a:p>
          <a:p>
            <a:pPr lvl="2" indent="-420688">
              <a:buNone/>
            </a:pPr>
            <a:endParaRPr lang="en-GB" dirty="0" smtClean="0"/>
          </a:p>
          <a:p>
            <a:pPr lvl="2" indent="-420688">
              <a:buNone/>
            </a:pPr>
            <a:endParaRPr lang="en-GB" dirty="0" smtClean="0"/>
          </a:p>
          <a:p>
            <a:pPr marL="0" lvl="2" indent="0" algn="ctr">
              <a:buNone/>
            </a:pPr>
            <a:r>
              <a:rPr lang="en-GB" dirty="0" smtClean="0"/>
              <a:t>THE V HAS A 2 MM RADIUS AT THE BOTTOM AND IS 45 DEGREES IN ANGLE.</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39</a:t>
            </a:fld>
            <a:endParaRPr lang="en-GB" dirty="0"/>
          </a:p>
        </p:txBody>
      </p:sp>
      <p:sp>
        <p:nvSpPr>
          <p:cNvPr id="9" name="Rectangle 8"/>
          <p:cNvSpPr/>
          <p:nvPr/>
        </p:nvSpPr>
        <p:spPr>
          <a:xfrm>
            <a:off x="2427111" y="3149600"/>
            <a:ext cx="4075289" cy="8240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0800000">
            <a:off x="4041421" y="2968978"/>
            <a:ext cx="1049415" cy="790222"/>
          </a:xfrm>
          <a:prstGeom prst="triangle">
            <a:avLst>
              <a:gd name="adj" fmla="val 5319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3883378" y="2404534"/>
            <a:ext cx="1546578" cy="722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p:cNvCxnSpPr/>
          <p:nvPr/>
        </p:nvCxnSpPr>
        <p:spPr>
          <a:xfrm flipV="1">
            <a:off x="620889" y="3138312"/>
            <a:ext cx="1546578" cy="22577"/>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801511" y="3962401"/>
            <a:ext cx="1467557" cy="33866"/>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flipV="1">
            <a:off x="1162756" y="3149600"/>
            <a:ext cx="22577" cy="846667"/>
          </a:xfrm>
          <a:prstGeom prst="straightConnector1">
            <a:avLst/>
          </a:prstGeom>
          <a:ln w="3175">
            <a:headEnd type="triangle"/>
            <a:tailEnd type="triangle"/>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7473244" y="3160889"/>
            <a:ext cx="857955" cy="8240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4" name="Straight Connector 23"/>
          <p:cNvCxnSpPr/>
          <p:nvPr/>
        </p:nvCxnSpPr>
        <p:spPr>
          <a:xfrm>
            <a:off x="7473243" y="3759199"/>
            <a:ext cx="857956" cy="0"/>
          </a:xfrm>
          <a:prstGeom prst="line">
            <a:avLst/>
          </a:prstGeom>
          <a:ln w="19050">
            <a:prstDash val="dash"/>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6570133" y="3149600"/>
            <a:ext cx="824089" cy="11289"/>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28" name="Straight Connector 27"/>
          <p:cNvCxnSpPr>
            <a:stCxn id="10" idx="0"/>
          </p:cNvCxnSpPr>
          <p:nvPr/>
        </p:nvCxnSpPr>
        <p:spPr>
          <a:xfrm flipV="1">
            <a:off x="4532621" y="3736622"/>
            <a:ext cx="2940623" cy="22578"/>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31" name="Straight Arrow Connector 30"/>
          <p:cNvCxnSpPr/>
          <p:nvPr/>
        </p:nvCxnSpPr>
        <p:spPr>
          <a:xfrm>
            <a:off x="6965244" y="2822222"/>
            <a:ext cx="11289" cy="361245"/>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flipH="1" flipV="1">
            <a:off x="7010400" y="3736622"/>
            <a:ext cx="11289" cy="38382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2415822" y="4007556"/>
            <a:ext cx="11289" cy="85795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6502400" y="3996267"/>
            <a:ext cx="11289" cy="778933"/>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flipV="1">
            <a:off x="2427111" y="4425244"/>
            <a:ext cx="4075289" cy="33867"/>
          </a:xfrm>
          <a:prstGeom prst="straightConnector1">
            <a:avLst/>
          </a:prstGeom>
          <a:ln w="3175">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473244" y="3973689"/>
            <a:ext cx="0" cy="85795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8331200" y="4007556"/>
            <a:ext cx="22578" cy="756355"/>
          </a:xfrm>
          <a:prstGeom prst="line">
            <a:avLst/>
          </a:prstGeom>
          <a:ln w="3175">
            <a:prstDash val="dash"/>
          </a:ln>
        </p:spPr>
        <p:style>
          <a:lnRef idx="1">
            <a:schemeClr val="dk1"/>
          </a:lnRef>
          <a:fillRef idx="0">
            <a:schemeClr val="dk1"/>
          </a:fillRef>
          <a:effectRef idx="0">
            <a:schemeClr val="dk1"/>
          </a:effectRef>
          <a:fontRef idx="minor">
            <a:schemeClr val="tx1"/>
          </a:fontRef>
        </p:style>
      </p:cxnSp>
      <p:cxnSp>
        <p:nvCxnSpPr>
          <p:cNvPr id="47" name="Straight Arrow Connector 46"/>
          <p:cNvCxnSpPr/>
          <p:nvPr/>
        </p:nvCxnSpPr>
        <p:spPr>
          <a:xfrm>
            <a:off x="7484533" y="4459111"/>
            <a:ext cx="85795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MILD STEEL 1</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BY FAR THE MAJORITY OF METAL BOATS THE MODERN MARINE SURVEYOR WILL SEE WILL BE MANUFACTURED FROM MILD STEEL </a:t>
            </a:r>
            <a:r>
              <a:rPr lang="en-GB" i="1" dirty="0" smtClean="0"/>
              <a:t>I.E</a:t>
            </a:r>
            <a:r>
              <a:rPr lang="en-GB" dirty="0" smtClean="0"/>
              <a:t>. STEEL WITH ABOUT 0.23% CARBON BY WEIGHT.   THIS MATERIAL IS OFTEN, ESPECIALLY IN AMERICA, CALLED PLAIN CARBON STEEL.    MILD STEEL WAS PRODUCED BY A NUMBER OF PROCESSES AND CONTINENTAL BARGES WERE OFTEN BUILT FROM MILD STEEL PRODUCED BY THE BESSEMER PROCESS.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a:t>
            </a:fld>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FERROUS/FERRIC CORROSION</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IRON HAS TWO FORMS AND CAN FORM TWO LINKS (FERRIC) OR THREE LINKS (FERROUS).   THEY ARE KNOWN AS IRON II AND III  THE ABILITY LINK WITH ANOTHER ATOM IS CALLED THE CHEMICAL’S VALENCY.</a:t>
            </a:r>
          </a:p>
          <a:p>
            <a:endParaRPr lang="en-GB" dirty="0" smtClean="0"/>
          </a:p>
          <a:p>
            <a:r>
              <a:rPr lang="en-GB" dirty="0" smtClean="0"/>
              <a:t>THERE A NUMBER OF FORMS OF FERROUS/FERRIC CORROSION BUT, IN THE MARINE WORLD, THE MOST COMMON ARE: -</a:t>
            </a:r>
          </a:p>
          <a:p>
            <a:endParaRPr lang="en-GB" dirty="0"/>
          </a:p>
          <a:p>
            <a:r>
              <a:rPr lang="en-GB" dirty="0" smtClean="0"/>
              <a:t>GENERAL ELECTRO-CHEMICAL CORROSION OR RUSTING.</a:t>
            </a:r>
          </a:p>
          <a:p>
            <a:endParaRPr lang="en-GB" dirty="0"/>
          </a:p>
          <a:p>
            <a:r>
              <a:rPr lang="en-GB" dirty="0" smtClean="0"/>
              <a:t>GALVANIC PITTING.</a:t>
            </a:r>
          </a:p>
          <a:p>
            <a:endParaRPr lang="en-GB" dirty="0"/>
          </a:p>
          <a:p>
            <a:r>
              <a:rPr lang="en-GB" dirty="0" smtClean="0"/>
              <a:t>ELECTROLYTIC PITTING.</a:t>
            </a:r>
          </a:p>
          <a:p>
            <a:endParaRPr lang="en-GB" dirty="0"/>
          </a:p>
          <a:p>
            <a:r>
              <a:rPr lang="en-GB" dirty="0" smtClean="0"/>
              <a:t>CREVICE AND JACKING CORROSION.</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40</a:t>
            </a:fld>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1</a:t>
            </a:r>
            <a:endParaRPr lang="en-GB" dirty="0"/>
          </a:p>
        </p:txBody>
      </p:sp>
      <p:sp>
        <p:nvSpPr>
          <p:cNvPr id="3" name="Content Placeholder 2"/>
          <p:cNvSpPr>
            <a:spLocks noGrp="1"/>
          </p:cNvSpPr>
          <p:nvPr>
            <p:ph idx="1"/>
          </p:nvPr>
        </p:nvSpPr>
        <p:spPr/>
        <p:txBody>
          <a:bodyPr/>
          <a:lstStyle/>
          <a:p>
            <a:pPr algn="just"/>
            <a:r>
              <a:rPr lang="en-GB" dirty="0" smtClean="0"/>
              <a:t>RUST IS THE RESULT OF A GREAT INDUSTRY IN REVERSE GEAR.   IRON AND STEEL ARE MADE BY CONVERTING ORE IN THE FORM OF HAEMATITE AND/OR MAGNETITE INTO THE USEABLE METAL.  RUSTING IS THE ELECTRO-CHEMICAL CONVERSION OF THE METAL BACK INTO HAEMATITE AND MAGNETITE.</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41</a:t>
            </a:fld>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2</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THERE ARE FIVE FORMS OF RUST AND THE MARINE SURVEYOR SHOULD BE ABLE TO IDENTIFY THEM ON SIGHT.   THEY ARE: -</a:t>
            </a:r>
          </a:p>
          <a:p>
            <a:pPr algn="just"/>
            <a:endParaRPr lang="en-GB" dirty="0"/>
          </a:p>
          <a:p>
            <a:pPr algn="just"/>
            <a:r>
              <a:rPr lang="en-GB" dirty="0" smtClean="0"/>
              <a:t>WÜSTITE   (PRONOUNCED VOOSTITE).</a:t>
            </a:r>
          </a:p>
          <a:p>
            <a:pPr algn="just"/>
            <a:endParaRPr lang="en-GB" dirty="0"/>
          </a:p>
          <a:p>
            <a:pPr algn="just"/>
            <a:r>
              <a:rPr lang="en-GB" dirty="0" smtClean="0"/>
              <a:t>GEOTHITE.</a:t>
            </a:r>
          </a:p>
          <a:p>
            <a:pPr algn="just"/>
            <a:endParaRPr lang="en-GB" dirty="0"/>
          </a:p>
          <a:p>
            <a:pPr algn="just"/>
            <a:r>
              <a:rPr lang="en-GB" dirty="0" smtClean="0"/>
              <a:t>LEPIDOCROCITE.</a:t>
            </a:r>
          </a:p>
          <a:p>
            <a:pPr algn="just"/>
            <a:endParaRPr lang="en-GB" dirty="0"/>
          </a:p>
          <a:p>
            <a:pPr algn="just"/>
            <a:r>
              <a:rPr lang="en-GB" dirty="0" smtClean="0"/>
              <a:t>HAEMATITE.</a:t>
            </a:r>
          </a:p>
          <a:p>
            <a:pPr algn="just"/>
            <a:endParaRPr lang="en-GB" dirty="0"/>
          </a:p>
          <a:p>
            <a:pPr algn="just"/>
            <a:r>
              <a:rPr lang="en-GB" dirty="0" smtClean="0"/>
              <a:t>MAGNETITE.</a:t>
            </a:r>
          </a:p>
          <a:p>
            <a:pPr>
              <a:buNone/>
            </a:pPr>
            <a:endParaRPr lang="en-GB" dirty="0"/>
          </a:p>
          <a:p>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42</a:t>
            </a:fld>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3</a:t>
            </a:r>
            <a:endParaRPr lang="en-GB" dirty="0"/>
          </a:p>
        </p:txBody>
      </p:sp>
      <p:sp>
        <p:nvSpPr>
          <p:cNvPr id="3" name="Content Placeholder 2"/>
          <p:cNvSpPr>
            <a:spLocks noGrp="1"/>
          </p:cNvSpPr>
          <p:nvPr>
            <p:ph idx="1"/>
          </p:nvPr>
        </p:nvSpPr>
        <p:spPr/>
        <p:txBody>
          <a:bodyPr/>
          <a:lstStyle/>
          <a:p>
            <a:pPr algn="just"/>
            <a:r>
              <a:rPr lang="en-GB" dirty="0" smtClean="0"/>
              <a:t>WÜSTITE IS A VERY FINE BROWN POWDER FOUND ON THE SURFACE OF FERROUS METALS BUT REQUIRES VERY DRY AND ARID CONDITIONS TO FORM AND IS NEVER FOUND NEAR  LARGE EXPANSES OF WATER.   THE MARINE SURVEYOR SHOULD KNOW OF IT BUT IS HIGHLY UNLIKELY EVER TO SEE IT.</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43</a:t>
            </a:fld>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4</a:t>
            </a:r>
            <a:endParaRPr lang="en-GB" dirty="0"/>
          </a:p>
        </p:txBody>
      </p:sp>
      <p:sp>
        <p:nvSpPr>
          <p:cNvPr id="3" name="Content Placeholder 2"/>
          <p:cNvSpPr>
            <a:spLocks noGrp="1"/>
          </p:cNvSpPr>
          <p:nvPr>
            <p:ph idx="1"/>
          </p:nvPr>
        </p:nvSpPr>
        <p:spPr/>
        <p:txBody>
          <a:bodyPr>
            <a:normAutofit lnSpcReduction="10000"/>
          </a:bodyPr>
          <a:lstStyle/>
          <a:p>
            <a:pPr algn="just"/>
            <a:r>
              <a:rPr lang="en-GB" dirty="0" smtClean="0"/>
              <a:t>GEOTHITE IS ALSO A FINE BROWN POWDER FOUND ON THE SURFACE OF FERROUS METALS.   LEPIDOCROCITE IS SIMILAR AND HAS THE SAME CHEMISTRY BUT LOOKS LIKE SMALL FISH SCALES.   BOTH ARE COMMONLY FOUND ON STEEL LEFT IN THE OPEN AIR FOR ANY LENGTH OF TIME.  </a:t>
            </a:r>
            <a:r>
              <a:rPr lang="en-GB" dirty="0"/>
              <a:t> </a:t>
            </a:r>
            <a:r>
              <a:rPr lang="en-GB" dirty="0" smtClean="0"/>
              <a:t>THEY ARE EASILY BRUSHED OFF BY A WIRE BRUSH AND ARE NOT SERIOUS.   THE LOSS THEY CAUSE TO THE THICKNESS OF THE STEEL IS NEGLIGABLE.</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44</a:t>
            </a:fld>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5</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HAEMATITE IS WHAT PEOPLE USUALLY CONSIDER TO BE RUST AND IN AN ADVANCE STAGE FORMS THICK SCALES WHICH NEED TO BE CHIPPED OFF WITH A HAMMER OR SIMILAR TOOL.  IT REDUCES THE THICKNESS OF THE STEEL SAVAGELY.   1 MM OF STEEL PRODUCES APPROXIMATELY 8 TO 10 MM OF HAEMATITE RUST SCALE.   THE NAME COMES FROM THE GREEK FOR BLOOD AS THE SCALES ARE BLOOD RED IN COLOUR PARTICULARLY IF WET.   THE INCREASE IN THICKNESS IS DUE TO ATOMIC FORCES DRIVING THE INDIVIDUAL MOLECULES APART.</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45</a:t>
            </a:fld>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6</a:t>
            </a:r>
            <a:endParaRPr lang="en-GB" dirty="0"/>
          </a:p>
        </p:txBody>
      </p:sp>
      <p:sp>
        <p:nvSpPr>
          <p:cNvPr id="3" name="Content Placeholder 2"/>
          <p:cNvSpPr>
            <a:spLocks noGrp="1"/>
          </p:cNvSpPr>
          <p:nvPr>
            <p:ph idx="1"/>
          </p:nvPr>
        </p:nvSpPr>
        <p:spPr/>
        <p:txBody>
          <a:bodyPr/>
          <a:lstStyle/>
          <a:p>
            <a:pPr algn="just"/>
            <a:r>
              <a:rPr lang="en-GB" dirty="0" smtClean="0"/>
              <a:t>MAGNETITE IS MAGNETIC.   IN ITS NATURAL FORM IT IS CALLED LODESTONE AND SUITABLE LUMPS OF LODESTONE WERE USED BY THE VIKINGS AND ANCIENT CHINESE AS A PRIMITIVE COMPASS.   IT IS BLACK AND LUSTROUS AND ITS EFFECTS ON THE STEEL ARE DISASTROUS.  IF FOUND, IT IS A CROP AND RENEW JOB.</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46</a:t>
            </a:fld>
            <a:endParaRPr lang="en-GB"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CHEMISTRY 1</a:t>
            </a:r>
            <a:endParaRPr lang="en-GB" dirty="0"/>
          </a:p>
        </p:txBody>
      </p:sp>
      <p:sp>
        <p:nvSpPr>
          <p:cNvPr id="3" name="Content Placeholder 2"/>
          <p:cNvSpPr>
            <a:spLocks noGrp="1"/>
          </p:cNvSpPr>
          <p:nvPr>
            <p:ph idx="1"/>
          </p:nvPr>
        </p:nvSpPr>
        <p:spPr/>
        <p:txBody>
          <a:bodyPr>
            <a:normAutofit lnSpcReduction="10000"/>
          </a:bodyPr>
          <a:lstStyle/>
          <a:p>
            <a:pPr algn="just"/>
            <a:r>
              <a:rPr lang="en-GB" sz="2200" dirty="0" smtClean="0"/>
              <a:t>RUST IS FORMED ON IRON BY THE PRESENCE OF WATER AND OXYGEN.   THE MARINE SURVEYOR SHOULD BE FAMILIAR WITH THE RUST TRIANGLE: -</a:t>
            </a:r>
          </a:p>
          <a:p>
            <a:pPr lvl="7"/>
            <a:r>
              <a:rPr lang="en-GB" dirty="0" smtClean="0"/>
              <a:t>WATER</a:t>
            </a:r>
          </a:p>
          <a:p>
            <a:pPr lvl="7">
              <a:buNone/>
            </a:pPr>
            <a:endParaRPr lang="en-GB" dirty="0" smtClean="0"/>
          </a:p>
          <a:p>
            <a:pPr lvl="7">
              <a:buNone/>
            </a:pPr>
            <a:endParaRPr lang="en-GB" dirty="0" smtClean="0"/>
          </a:p>
          <a:p>
            <a:pPr marL="0" lvl="7" indent="0"/>
            <a:endParaRPr lang="en-GB" dirty="0" smtClean="0"/>
          </a:p>
          <a:p>
            <a:pPr marL="0" lvl="7" indent="0"/>
            <a:endParaRPr lang="en-GB" dirty="0"/>
          </a:p>
          <a:p>
            <a:pPr marL="1795463" lvl="8" indent="-1588"/>
            <a:r>
              <a:rPr lang="en-GB" dirty="0" smtClean="0"/>
              <a:t>IRON		            OXYGEN</a:t>
            </a:r>
          </a:p>
          <a:p>
            <a:pPr marL="1795463" lvl="8" indent="-1588"/>
            <a:endParaRPr lang="en-GB" dirty="0" smtClean="0"/>
          </a:p>
          <a:p>
            <a:pPr marL="1588" lvl="8" indent="-1588" algn="just"/>
            <a:r>
              <a:rPr lang="en-GB" sz="2400" dirty="0" smtClean="0"/>
              <a:t>RUST IS PERMEABLE TO AIR AND WATER, THEREFORE THE INTERIOR METALLIC IRON BENEATH A RUST LAYER CONTINUES TO CORRODE.</a:t>
            </a:r>
          </a:p>
        </p:txBody>
      </p:sp>
      <p:cxnSp>
        <p:nvCxnSpPr>
          <p:cNvPr id="5" name="Straight Connector 4"/>
          <p:cNvCxnSpPr/>
          <p:nvPr/>
        </p:nvCxnSpPr>
        <p:spPr>
          <a:xfrm flipV="1">
            <a:off x="3116276" y="2705306"/>
            <a:ext cx="720080" cy="14401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093699" y="4131733"/>
            <a:ext cx="1636346" cy="1373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806764" y="2682730"/>
            <a:ext cx="936104" cy="144016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ooter Placeholder 9"/>
          <p:cNvSpPr>
            <a:spLocks noGrp="1"/>
          </p:cNvSpPr>
          <p:nvPr>
            <p:ph type="ftr" sz="quarter" idx="11"/>
          </p:nvPr>
        </p:nvSpPr>
        <p:spPr/>
        <p:txBody>
          <a:bodyPr/>
          <a:lstStyle/>
          <a:p>
            <a:r>
              <a:rPr lang="en-GB" dirty="0" smtClean="0"/>
              <a:t>Copyright - Jeffrey Casciani-Wood 2014</a:t>
            </a:r>
            <a:endParaRPr lang="en-GB" dirty="0"/>
          </a:p>
        </p:txBody>
      </p:sp>
      <p:sp>
        <p:nvSpPr>
          <p:cNvPr id="12" name="Date Placeholder 11"/>
          <p:cNvSpPr>
            <a:spLocks noGrp="1"/>
          </p:cNvSpPr>
          <p:nvPr>
            <p:ph type="dt" sz="half" idx="10"/>
          </p:nvPr>
        </p:nvSpPr>
        <p:spPr/>
        <p:txBody>
          <a:bodyPr/>
          <a:lstStyle/>
          <a:p>
            <a:r>
              <a:rPr lang="en-US" dirty="0" smtClean="0"/>
              <a:t>02/03/2014</a:t>
            </a:r>
            <a:endParaRPr lang="en-GB" dirty="0"/>
          </a:p>
        </p:txBody>
      </p:sp>
      <p:sp>
        <p:nvSpPr>
          <p:cNvPr id="13" name="Slide Number Placeholder 12"/>
          <p:cNvSpPr>
            <a:spLocks noGrp="1"/>
          </p:cNvSpPr>
          <p:nvPr>
            <p:ph type="sldNum" sz="quarter" idx="12"/>
          </p:nvPr>
        </p:nvSpPr>
        <p:spPr/>
        <p:txBody>
          <a:bodyPr/>
          <a:lstStyle/>
          <a:p>
            <a:fld id="{5B16F3DF-A9ED-45E7-B773-DED0D3374703}" type="slidenum">
              <a:rPr lang="en-GB" smtClean="0"/>
              <a:pPr/>
              <a:t>47</a:t>
            </a:fld>
            <a:endParaRPr lang="en-GB"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RUST CHEMISTRY 2</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WÜSTITE IS ANHYDROUS FERROUS OXIDE</a:t>
            </a:r>
            <a:r>
              <a:rPr lang="en-GB" b="1" dirty="0" smtClean="0"/>
              <a:t> </a:t>
            </a:r>
            <a:r>
              <a:rPr lang="en-GB" dirty="0" smtClean="0"/>
              <a:t>FE</a:t>
            </a:r>
            <a:r>
              <a:rPr lang="en-GB" baseline="-25000" dirty="0" smtClean="0"/>
              <a:t>0.935</a:t>
            </a:r>
            <a:r>
              <a:rPr lang="en-GB" dirty="0" smtClean="0"/>
              <a:t>0</a:t>
            </a:r>
          </a:p>
          <a:p>
            <a:pPr algn="just"/>
            <a:endParaRPr lang="en-GB" dirty="0" smtClean="0"/>
          </a:p>
          <a:p>
            <a:pPr algn="just"/>
            <a:r>
              <a:rPr lang="en-GB" dirty="0" smtClean="0"/>
              <a:t>GEOTHITE AND LEPIDOCROCITE ARE HYDRATED FERROUS OXIDE, FEO(OH)</a:t>
            </a:r>
          </a:p>
          <a:p>
            <a:pPr algn="just"/>
            <a:endParaRPr lang="en-GB" dirty="0" smtClean="0"/>
          </a:p>
          <a:p>
            <a:pPr algn="just"/>
            <a:r>
              <a:rPr lang="en-GB" dirty="0" smtClean="0"/>
              <a:t>HAEMATITE IS HYDRATED FERRIC OXIDE, FE</a:t>
            </a:r>
            <a:r>
              <a:rPr lang="en-GB" baseline="-25000" dirty="0" smtClean="0"/>
              <a:t>2</a:t>
            </a:r>
            <a:r>
              <a:rPr lang="en-GB" dirty="0" smtClean="0"/>
              <a:t>0</a:t>
            </a:r>
            <a:r>
              <a:rPr lang="en-GB" baseline="-25000" dirty="0" smtClean="0"/>
              <a:t>3</a:t>
            </a:r>
          </a:p>
          <a:p>
            <a:pPr algn="just"/>
            <a:endParaRPr lang="en-GB" baseline="-25000" dirty="0"/>
          </a:p>
          <a:p>
            <a:pPr algn="just"/>
            <a:r>
              <a:rPr lang="en-GB" dirty="0" smtClean="0"/>
              <a:t>MAGNETITE IS FERROSOFERRIC OXIDE OR MIXED FERROUS AND FERRIC OXIDES, FE</a:t>
            </a:r>
            <a:r>
              <a:rPr lang="en-GB" baseline="-25000" dirty="0" smtClean="0"/>
              <a:t>3</a:t>
            </a:r>
            <a:r>
              <a:rPr lang="en-GB" dirty="0" smtClean="0"/>
              <a:t>O</a:t>
            </a:r>
            <a:r>
              <a:rPr lang="en-GB" baseline="-25000" dirty="0" smtClean="0"/>
              <a:t>4 </a:t>
            </a:r>
            <a:endParaRPr lang="en-GB" dirty="0" smtClean="0"/>
          </a:p>
          <a:p>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48</a:t>
            </a:fld>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DETERIORATION OF MILD STEEL  1</a:t>
            </a:r>
            <a:endParaRPr lang="en-GB" dirty="0"/>
          </a:p>
        </p:txBody>
      </p:sp>
      <p:sp>
        <p:nvSpPr>
          <p:cNvPr id="3" name="Content Placeholder 2"/>
          <p:cNvSpPr>
            <a:spLocks noGrp="1"/>
          </p:cNvSpPr>
          <p:nvPr>
            <p:ph idx="1"/>
          </p:nvPr>
        </p:nvSpPr>
        <p:spPr/>
        <p:txBody>
          <a:bodyPr>
            <a:normAutofit fontScale="85000" lnSpcReduction="10000"/>
          </a:bodyPr>
          <a:lstStyle/>
          <a:p>
            <a:pPr>
              <a:buNone/>
            </a:pPr>
            <a:endParaRPr lang="en-GB" dirty="0"/>
          </a:p>
          <a:p>
            <a:pPr algn="just"/>
            <a:r>
              <a:rPr lang="en-US" dirty="0" smtClean="0"/>
              <a:t>THE PAINTED SURFACE SHOWS NO SIGN OF CRACKING OR PAINT BUBBLES.   THERE IS NO PITTING, NO ETCHING AND THE SURFACE SHOWS NO RUST STAIN OR TRACE OF RUST AND THE SURFACE COATING IS NOT COMPROMISED.   NO CORRECTIVE MEASURES ARE REQUIRED BUT THE SURFACE MUST BE MAINTAINED IN A CLEAN CONDITION, FREE OF SALT AND OTHER CONTAMINATING AGENTS SUCH AS DIRT, GREASE, SOLVENT AND CONTAMINATED WATER </a:t>
            </a:r>
            <a:r>
              <a:rPr lang="en-US" i="1" dirty="0" smtClean="0"/>
              <a:t>ETC</a:t>
            </a:r>
            <a:r>
              <a:rPr lang="en-US" dirty="0" smtClean="0"/>
              <a:t>.</a:t>
            </a:r>
            <a:endParaRPr lang="en-GB" dirty="0" smtClean="0"/>
          </a:p>
          <a:p>
            <a:r>
              <a:rPr lang="en-US" dirty="0"/>
              <a:t> </a:t>
            </a:r>
            <a:endParaRPr lang="en-GB" dirty="0"/>
          </a:p>
          <a:p>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49</a:t>
            </a:fld>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MILD STEEL 2</a:t>
            </a:r>
            <a:endParaRPr lang="en-GB" dirty="0"/>
          </a:p>
        </p:txBody>
      </p:sp>
      <p:sp>
        <p:nvSpPr>
          <p:cNvPr id="3" name="Content Placeholder 2"/>
          <p:cNvSpPr>
            <a:spLocks noGrp="1"/>
          </p:cNvSpPr>
          <p:nvPr>
            <p:ph idx="1"/>
          </p:nvPr>
        </p:nvSpPr>
        <p:spPr/>
        <p:txBody>
          <a:bodyPr>
            <a:normAutofit lnSpcReduction="10000"/>
          </a:bodyPr>
          <a:lstStyle/>
          <a:p>
            <a:pPr algn="just"/>
            <a:r>
              <a:rPr lang="en-GB" dirty="0" smtClean="0"/>
              <a:t>BECAUSE THE BESSEMER METHOD OFTEN PRODUCED STEEL CONTAINING EXCESSIVE QUANTITIES OF NITROGEN, IT WAS FOUND TO BE BRITTLE ESPECIALLY IN COLD WATER AND THE CLASSIFICATION SOCIETIES WOULD NOT ALLOW ITS USE IN SEA GOING SHIP CONSTRUCTION.   CLASSED SHIPS HAD TO BE BUILT FROM STEEL MANUFACTURED BY EITHER THE SIEMENS-MARTIN PROCESS OR THE OPEN HEARTH PROCESS.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a:t>
            </a:fld>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DETERIORATION OF MILD STEEL 2</a:t>
            </a:r>
            <a:endParaRPr lang="en-GB" dirty="0"/>
          </a:p>
        </p:txBody>
      </p:sp>
      <p:sp>
        <p:nvSpPr>
          <p:cNvPr id="3" name="Content Placeholder 2"/>
          <p:cNvSpPr>
            <a:spLocks noGrp="1"/>
          </p:cNvSpPr>
          <p:nvPr>
            <p:ph idx="1"/>
          </p:nvPr>
        </p:nvSpPr>
        <p:spPr/>
        <p:txBody>
          <a:bodyPr>
            <a:normAutofit fontScale="70000" lnSpcReduction="20000"/>
          </a:bodyPr>
          <a:lstStyle/>
          <a:p>
            <a:pPr>
              <a:buNone/>
            </a:pPr>
            <a:endParaRPr lang="en-GB" dirty="0" smtClean="0"/>
          </a:p>
          <a:p>
            <a:pPr algn="just"/>
            <a:r>
              <a:rPr lang="en-US" dirty="0" smtClean="0"/>
              <a:t>THE PAINTED SURFACE IS BUBBLY OR THE PAINT BUBBLES HAVE BROKEN TO REVEAL RUSTY RED, BLACK OR WHITE CORROSION DEPOSITS ON THE METAL SURFACE WHICH MAY BE ACCOMPANIED BY MINOR ETCHING OR PITTING OF THE METAL.   NO SCALE WILL BE PRESENT BUT THE METAL MAY HAVE LOOSE, POWDERY OR SMALL GRANULAR DEPOSITS ON THE SURFACE.   THE BASE METAL IS SOUND WITH NO DIRECT VISUAL EVIDENCE OF PITTING BUT THE SURFACE COATING HAS BEEN COMPROMISED.   THE CONDITION DOES NOT REQUIRE IMMEDIATE CORRECTIVE ACTION BUT THE SURFACE SHOULD BE CLEANED AND A CORROSION CONTROL COATING SHOULD BE APPLIED TO PREVENT THE CONDITION DETERIORATING.</a:t>
            </a:r>
            <a:endParaRPr lang="en-GB" dirty="0" smtClean="0"/>
          </a:p>
          <a:p>
            <a:r>
              <a:rPr lang="en-US" dirty="0" smtClean="0"/>
              <a:t> </a:t>
            </a:r>
            <a:endParaRPr lang="en-GB" dirty="0" smtClean="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50</a:t>
            </a:fld>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DETERIORATION OF MILD STEEL 3</a:t>
            </a:r>
            <a:endParaRPr lang="en-GB" dirty="0"/>
          </a:p>
        </p:txBody>
      </p:sp>
      <p:sp>
        <p:nvSpPr>
          <p:cNvPr id="3" name="Content Placeholder 2"/>
          <p:cNvSpPr>
            <a:spLocks noGrp="1"/>
          </p:cNvSpPr>
          <p:nvPr>
            <p:ph idx="1"/>
          </p:nvPr>
        </p:nvSpPr>
        <p:spPr/>
        <p:txBody>
          <a:bodyPr>
            <a:normAutofit fontScale="77500" lnSpcReduction="20000"/>
          </a:bodyPr>
          <a:lstStyle/>
          <a:p>
            <a:pPr>
              <a:buNone/>
            </a:pPr>
            <a:endParaRPr lang="en-GB" dirty="0" smtClean="0"/>
          </a:p>
          <a:p>
            <a:pPr algn="just"/>
            <a:r>
              <a:rPr lang="en-US" dirty="0" smtClean="0"/>
              <a:t>A POWERED GRANULAR (GEOTHITE) OR SCALED (LEPIDOCROCITE) CONDITION EXITS ON THE SURFACE METAL AND RUSTY RED, BLACK OR WHITE CORROSION DEPOSITS ARE PRESENT.   THE METAL SURFACE MAY BE ETCHED OR PITTED BUT BENEATH THE CORRODED AREA THE METAL IS STILL RELATIVELY SOUND.   THE SURFACE SHOULD BE CLEANED BY ANY APPLICABLE PROCESS AND A CORROSION CONTROL COATING APPLIED AND THE PAINT TOUCHED UP AS NECESSARY.   FOR A STRUCTURE WHERE A CRITICAL THICKNESS IS ESSENTIAL, A SUITABLE CORROSION CONTROL COATING IS A NECESSITY.</a:t>
            </a:r>
            <a:endParaRPr lang="en-GB" dirty="0" smtClean="0"/>
          </a:p>
          <a:p>
            <a:r>
              <a:rPr lang="en-US" dirty="0" smtClean="0"/>
              <a:t> </a:t>
            </a:r>
            <a:endParaRPr lang="en-GB" dirty="0" smtClean="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51</a:t>
            </a:fld>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DETERIORATION OF MILD STEEL 4</a:t>
            </a:r>
            <a:endParaRPr lang="en-GB" dirty="0"/>
          </a:p>
        </p:txBody>
      </p:sp>
      <p:sp>
        <p:nvSpPr>
          <p:cNvPr id="3" name="Content Placeholder 2"/>
          <p:cNvSpPr>
            <a:spLocks noGrp="1"/>
          </p:cNvSpPr>
          <p:nvPr>
            <p:ph idx="1"/>
          </p:nvPr>
        </p:nvSpPr>
        <p:spPr/>
        <p:txBody>
          <a:bodyPr>
            <a:normAutofit fontScale="55000" lnSpcReduction="20000"/>
          </a:bodyPr>
          <a:lstStyle/>
          <a:p>
            <a:pPr>
              <a:buNone/>
            </a:pPr>
            <a:r>
              <a:rPr lang="en-US" dirty="0" smtClean="0"/>
              <a:t> </a:t>
            </a:r>
            <a:endParaRPr lang="en-GB" dirty="0" smtClean="0"/>
          </a:p>
          <a:p>
            <a:pPr algn="just"/>
            <a:r>
              <a:rPr lang="en-US" dirty="0" smtClean="0"/>
              <a:t>THE SURFACE CONDITIONS AND CORROSION DEPOSITS PRESENT ARE SIMILAR TO STAGE 3 EXCEPT THAT THE RUST FLAKES (LIGHT HAEMATITE) HAVE STARTED TO DEVELOP AND INCREASE IN THICKNESS AND THE UNDERLYING METAL IN THE CORRODED AREA IS UNSOUND AND SMALL PIN HOLES MAY BE PRESENT.   RUST SCALES ACCOMPANIED SINGULARLY OR IN COMBINATION WITH ETCHING, PITTING OR MORE EXTENSIVE SURFACE DAMAGE IS CLEARLY VISIBLE.   CORRECTIVE ACTION IS REQUIRED IMMEDIATELY.   CLEAN THE SURFACE BY ANY APPLICABLE PROCESS INCLUDING CHIPPING OFF THE RUST SCALES AND REPAIR THE DAMAGED SURFACE.   A SUITABLE CORROSION CONTROL COATING TO COVER THE ENTIRE SURFACE SHOULD BE APPLIED AND THE AREA RECOATED.   AT THIS STAGE THE FUNCTION OR FITNESS OF THE AREA WILL BE AFFECTED AND IMMEDIATE CORRECTIVE ACTION IS REQUIRED.   ALL RUST MUST BE REMOVED, THE SURFACE CLEANED PROPERLY AND WHERE CRITICAL THICKNESS IS ESSENTIAL, THE APPLICATION OF A SUITABLE CORROSION CONTROL COATING IS A NECESSITY.   DOUBLING IS </a:t>
            </a:r>
            <a:r>
              <a:rPr lang="en-US" b="1" dirty="0" smtClean="0">
                <a:solidFill>
                  <a:srgbClr val="FF0000"/>
                </a:solidFill>
              </a:rPr>
              <a:t>NOT</a:t>
            </a:r>
            <a:r>
              <a:rPr lang="en-US" dirty="0" smtClean="0"/>
              <a:t> RECOMMENDED.</a:t>
            </a:r>
            <a:endParaRPr lang="en-GB" dirty="0" smtClean="0"/>
          </a:p>
          <a:p>
            <a:pPr algn="just"/>
            <a:r>
              <a:rPr lang="en-US" dirty="0" smtClean="0"/>
              <a:t> </a:t>
            </a:r>
            <a:endParaRPr lang="en-GB" dirty="0" smtClean="0"/>
          </a:p>
          <a:p>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52</a:t>
            </a:fld>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DETERIORATION OF MILD STEEL 5</a:t>
            </a:r>
            <a:endParaRPr lang="en-GB"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endParaRPr lang="en-GB" dirty="0" smtClean="0"/>
          </a:p>
          <a:p>
            <a:pPr algn="just"/>
            <a:r>
              <a:rPr lang="en-US" dirty="0" smtClean="0"/>
              <a:t>THICK HAEMATITE SCALES COVER THE AREA AND CORROSION HAS ADVANCED TO THE POINT WHERE THE METAL HAS BEEN PENETRATED THROUGHOUT AND NO METAL REMAINS AT THE POINTS OF THE MOST SEVERE CORROSION.   THERE ARE HOLES IN THE SURFACE AREA OR METAL MAY BE COMPLETELY MISSING ALONG THE EDGES OF THE PLATE OR SECTION.    AREAS OF BLACK, SHINY MAGNETITE MAY BE VISIBLE UNDER THE SCALES.   CORRECTIVE ACTION IS REQUIRED IMMEDIATELY.   THE WHOLE SURFACE SHOULD BE CLEANED OF RUST BY ANY APPLICABLE PROCESS AND THE DAMAGED STEEL REPAIRED BY CROPPING AND RENEWAL.   DOUBLING IS </a:t>
            </a:r>
            <a:r>
              <a:rPr lang="en-US" b="1" u="sng" dirty="0" smtClean="0">
                <a:solidFill>
                  <a:srgbClr val="FF0000"/>
                </a:solidFill>
              </a:rPr>
              <a:t>DEFINITELY NOT</a:t>
            </a:r>
            <a:r>
              <a:rPr lang="en-US" dirty="0" smtClean="0">
                <a:solidFill>
                  <a:srgbClr val="FF0000"/>
                </a:solidFill>
              </a:rPr>
              <a:t> </a:t>
            </a:r>
            <a:r>
              <a:rPr lang="en-US" dirty="0" smtClean="0"/>
              <a:t>RECOMMENDED.   A SUITABLE CORROSION CONTROL COATING SHOULD BE APPLIED TO COVER THE ENTIRE SURFACE WHICH SHOULD THEN RECOATED WITH PAINT.   AT THIS STAGE THE FUNCTION OR FITNESS OF THE STEEL WILL BE COMPROMISED AND/OR GREATLY AFFECTED AND, WHERE CRITICAL THICKNESS IS ESSENTIAL , THE APPLICATION OF A SUITABLE CORROSION CONTROL COATING IS AN ABSOLUTE NECESSITY.</a:t>
            </a:r>
            <a:endParaRPr lang="en-GB" dirty="0" smtClean="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53</a:t>
            </a:fld>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HAEMATITE RUST INSIDE A BARGE</a:t>
            </a:r>
            <a:endParaRPr lang="en-GB" u="sng" dirty="0"/>
          </a:p>
        </p:txBody>
      </p:sp>
      <p:sp>
        <p:nvSpPr>
          <p:cNvPr id="3" name="Content Placeholder 2"/>
          <p:cNvSpPr>
            <a:spLocks noGrp="1"/>
          </p:cNvSpPr>
          <p:nvPr>
            <p:ph idx="1"/>
          </p:nvPr>
        </p:nvSpPr>
        <p:spPr/>
        <p:txBody>
          <a:bodyPr>
            <a:normAutofit/>
          </a:bodyPr>
          <a:lstStyle/>
          <a:p>
            <a:pPr>
              <a:buNone/>
            </a:pPr>
            <a:endParaRPr lang="en-GB" sz="4800"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54</a:t>
            </a:fld>
            <a:endParaRPr lang="en-GB" dirty="0"/>
          </a:p>
        </p:txBody>
      </p:sp>
      <p:pic>
        <p:nvPicPr>
          <p:cNvPr id="9" name="Picture 8" descr="corroded inside of plating"/>
          <p:cNvPicPr/>
          <p:nvPr/>
        </p:nvPicPr>
        <p:blipFill>
          <a:blip r:embed="rId3" cstate="print"/>
          <a:srcRect/>
          <a:stretch>
            <a:fillRect/>
          </a:stretch>
        </p:blipFill>
        <p:spPr bwMode="auto">
          <a:xfrm>
            <a:off x="1687159" y="1766533"/>
            <a:ext cx="5724525" cy="42957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PITTING 1</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USUALLY THE MOST COMMON FORM OF CORROSION FOUND ON THE SHELL PLATING OF A METAL BOAT IS PITTING WHICH IS OFTEN AND INCORRECTLY DESCRIBED AS ELECTROLYSIS.    TRUE ELECTROLYSIS IS A </a:t>
            </a:r>
            <a:r>
              <a:rPr lang="en-GB" u="sng" dirty="0" smtClean="0"/>
              <a:t>PROCESS</a:t>
            </a:r>
            <a:r>
              <a:rPr lang="en-GB" dirty="0" smtClean="0"/>
              <a:t> AND WHICH IN FACT, THESE DAYS, IS QUITE RARE AND BY FAR THE MAJORITY OF PITTING THE MARINE SURVEYOR WILL SEE IS DUE TO SIMPLE GALVANIC ACTION AND HE MUST UNDERSTAND BOTH THAT FACT AND THE DIFFERENCE BETWEEN THE TWO PROCESSES.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55</a:t>
            </a:fld>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PITTING 2 – GALVANISM 1</a:t>
            </a:r>
            <a:endParaRPr lang="en-GB" dirty="0"/>
          </a:p>
        </p:txBody>
      </p:sp>
      <p:sp>
        <p:nvSpPr>
          <p:cNvPr id="3" name="Content Placeholder 2"/>
          <p:cNvSpPr>
            <a:spLocks noGrp="1"/>
          </p:cNvSpPr>
          <p:nvPr>
            <p:ph idx="1"/>
          </p:nvPr>
        </p:nvSpPr>
        <p:spPr/>
        <p:txBody>
          <a:bodyPr/>
          <a:lstStyle/>
          <a:p>
            <a:pPr algn="just"/>
            <a:r>
              <a:rPr lang="en-GB" dirty="0" smtClean="0"/>
              <a:t>IF A PIECE OF IRON AND A PIECE OF COPPER ARE CONNECTED TOGETHER BY A WIRE AND THEN THEIR ENDS PLACED IN SEAWATER (CALLED THE ELECTROLYTE) THE IRON WILL CORRODE.   THE PROCESS IS CALLED GALVANISM.   THE IRON IS CALLED THE ANODE AND THE COPPER IS CALLED THE CATHODE. </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56</a:t>
            </a:fld>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PITTING 3 – GALVANISM 2</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STEEL HAS A GRANULAR MICROSTRUCTURE MADE OF GRAINS CALLED FERRITE, PEARLITE AND CEMENTITE ALL OF WHICH HAVE DIFFERENT ELECTRIC POTENTIALS AND WHEN A SHEET OF STEEL IS PLACED IN THE WATER THE CEMENTITE AND PEARLITE ARE CATHODIC AND THE FERRITE IS ANODIC WITH THE RESULT THAT – DUE TO THE PROCESS OF GALVANISM – THE FERRITE CORRODES.   THE RESULTANT PITTING IS </a:t>
            </a:r>
            <a:r>
              <a:rPr lang="en-GB" b="1" u="sng" dirty="0" smtClean="0">
                <a:solidFill>
                  <a:srgbClr val="FF0000"/>
                </a:solidFill>
              </a:rPr>
              <a:t>NOT</a:t>
            </a:r>
            <a:r>
              <a:rPr lang="en-GB" dirty="0" smtClean="0"/>
              <a:t> DUE TO THE PROCESS OF ELECTROLYSIS AND SHOULD NOT BE SO CALLED.</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57</a:t>
            </a:fld>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PITTING 4</a:t>
            </a:r>
            <a:endParaRPr lang="en-GB" dirty="0"/>
          </a:p>
        </p:txBody>
      </p:sp>
      <p:sp>
        <p:nvSpPr>
          <p:cNvPr id="3" name="Content Placeholder 2"/>
          <p:cNvSpPr>
            <a:spLocks noGrp="1"/>
          </p:cNvSpPr>
          <p:nvPr>
            <p:ph idx="1"/>
          </p:nvPr>
        </p:nvSpPr>
        <p:spPr/>
        <p:txBody>
          <a:bodyPr>
            <a:normAutofit fontScale="62500" lnSpcReduction="20000"/>
          </a:bodyPr>
          <a:lstStyle/>
          <a:p>
            <a:pPr algn="just"/>
            <a:r>
              <a:rPr lang="en-GB" dirty="0" smtClean="0"/>
              <a:t>WHAT THEN IS THE DIFFERENCE BETWEEN THE PROCESSES OF GALVANISM AND ELECTROLYSIS?</a:t>
            </a:r>
          </a:p>
          <a:p>
            <a:pPr algn="just"/>
            <a:endParaRPr lang="en-GB" dirty="0"/>
          </a:p>
          <a:p>
            <a:pPr algn="just"/>
            <a:r>
              <a:rPr lang="en-GB" dirty="0" smtClean="0"/>
              <a:t>TRUE ELECTROLYSIS IS A PROCESS THAT REQUIRES AN EXTERNAL ELECTROMOTIVE FORCE IN THE FORM OF A SUPPLY OF ELECTRICITY IN THE PIECE OF WIRE CONNECTING THE IRON TO THE COPPER.   SEE SLIDE 54.</a:t>
            </a:r>
          </a:p>
          <a:p>
            <a:pPr algn="just"/>
            <a:endParaRPr lang="en-GB" dirty="0" smtClean="0"/>
          </a:p>
          <a:p>
            <a:pPr algn="just"/>
            <a:r>
              <a:rPr lang="en-GB" dirty="0" smtClean="0"/>
              <a:t>GALVANISM DOES NOT HAVE THAT EXTERNAL ELECTRICITY SUPPLY.</a:t>
            </a:r>
          </a:p>
          <a:p>
            <a:pPr algn="just"/>
            <a:endParaRPr lang="en-GB" dirty="0"/>
          </a:p>
          <a:p>
            <a:pPr algn="just"/>
            <a:r>
              <a:rPr lang="en-GB" dirty="0" smtClean="0"/>
              <a:t>THE END RESULT, HOWEVER, THE PITTING IS THE SAME.</a:t>
            </a:r>
          </a:p>
          <a:p>
            <a:pPr algn="just"/>
            <a:endParaRPr lang="en-GB" dirty="0" smtClean="0"/>
          </a:p>
          <a:p>
            <a:pPr algn="just"/>
            <a:r>
              <a:rPr lang="en-GB" dirty="0" smtClean="0"/>
              <a:t>PITTING IS MEASURED BY A DEPTH GAUGE.</a:t>
            </a:r>
          </a:p>
          <a:p>
            <a:pPr algn="just"/>
            <a:endParaRPr lang="en-GB" dirty="0" smtClean="0"/>
          </a:p>
          <a:p>
            <a:pPr algn="just"/>
            <a:r>
              <a:rPr lang="en-GB" dirty="0" smtClean="0"/>
              <a:t>IT IS WRONG TO CALL PITTING EITHER GALVANISM OR ELECTROLYSIS.   THEY ARE </a:t>
            </a:r>
            <a:r>
              <a:rPr lang="en-GB" b="1" u="sng" dirty="0" smtClean="0">
                <a:solidFill>
                  <a:srgbClr val="FF0000"/>
                </a:solidFill>
              </a:rPr>
              <a:t>PROCESSES</a:t>
            </a:r>
            <a:r>
              <a:rPr lang="en-GB" dirty="0" smtClean="0"/>
              <a:t> WHICH RESULT IN </a:t>
            </a:r>
            <a:r>
              <a:rPr lang="en-GB" b="1" u="sng" dirty="0" smtClean="0">
                <a:solidFill>
                  <a:srgbClr val="FF0000"/>
                </a:solidFill>
              </a:rPr>
              <a:t>PITTING</a:t>
            </a:r>
            <a:r>
              <a:rPr lang="en-GB" dirty="0" smtClean="0"/>
              <a:t>.</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58</a:t>
            </a:fld>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5170311" y="3386668"/>
            <a:ext cx="914400" cy="85795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5249334" y="2878666"/>
            <a:ext cx="338666" cy="138853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PITTING 5</a:t>
            </a:r>
            <a:endParaRPr lang="en-GB" dirty="0"/>
          </a:p>
        </p:txBody>
      </p:sp>
      <p:sp>
        <p:nvSpPr>
          <p:cNvPr id="3" name="Content Placeholder 2"/>
          <p:cNvSpPr>
            <a:spLocks noGrp="1"/>
          </p:cNvSpPr>
          <p:nvPr>
            <p:ph idx="1"/>
          </p:nvPr>
        </p:nvSpPr>
        <p:spPr/>
        <p:txBody>
          <a:bodyPr>
            <a:normAutofit fontScale="70000" lnSpcReduction="20000"/>
          </a:bodyPr>
          <a:lstStyle/>
          <a:p>
            <a:pPr lvl="8" indent="1498600"/>
            <a:r>
              <a:rPr lang="en-GB" dirty="0" smtClean="0"/>
              <a:t>     POWER SOURCE</a:t>
            </a:r>
          </a:p>
          <a:p>
            <a:r>
              <a:rPr lang="en-GB" sz="2100" dirty="0" smtClean="0"/>
              <a:t>ANODIC</a:t>
            </a:r>
            <a:r>
              <a:rPr lang="en-GB" dirty="0" smtClean="0"/>
              <a:t>                </a:t>
            </a:r>
            <a:r>
              <a:rPr lang="en-GB" sz="2100" dirty="0" smtClean="0"/>
              <a:t>CATHODIC</a:t>
            </a:r>
          </a:p>
          <a:p>
            <a:r>
              <a:rPr lang="en-GB" sz="2100" dirty="0" smtClean="0"/>
              <a:t>CRYSTAL                         CRYSTAL 	SKIN FITTING</a:t>
            </a:r>
          </a:p>
          <a:p>
            <a:endParaRPr lang="en-GB" dirty="0" smtClean="0"/>
          </a:p>
          <a:p>
            <a:endParaRPr lang="en-GB" dirty="0" smtClean="0"/>
          </a:p>
          <a:p>
            <a:endParaRPr lang="en-GB" dirty="0" smtClean="0"/>
          </a:p>
          <a:p>
            <a:endParaRPr lang="en-GB" dirty="0" smtClean="0"/>
          </a:p>
          <a:p>
            <a:pPr lvl="6" indent="-2971800">
              <a:buNone/>
            </a:pPr>
            <a:endParaRPr lang="en-GB" dirty="0" smtClean="0"/>
          </a:p>
          <a:p>
            <a:pPr lvl="6" indent="-2971800">
              <a:buNone/>
            </a:pPr>
            <a:endParaRPr lang="en-GB" dirty="0" smtClean="0"/>
          </a:p>
          <a:p>
            <a:pPr lvl="6" indent="-2971800">
              <a:buNone/>
            </a:pPr>
            <a:r>
              <a:rPr lang="en-GB" dirty="0" smtClean="0"/>
              <a:t>PITTING		SHELL</a:t>
            </a:r>
          </a:p>
          <a:p>
            <a:pPr marL="2416175" lvl="8" indent="4221163">
              <a:buNone/>
            </a:pPr>
            <a:r>
              <a:rPr lang="en-GB" dirty="0" smtClean="0"/>
              <a:t>    PITTING</a:t>
            </a:r>
          </a:p>
          <a:p>
            <a:pPr lvl="8" indent="2751138">
              <a:buNone/>
            </a:pPr>
            <a:endParaRPr lang="en-GB" dirty="0" smtClean="0"/>
          </a:p>
          <a:p>
            <a:pPr lvl="8" indent="-3886200">
              <a:buNone/>
            </a:pPr>
            <a:r>
              <a:rPr lang="en-GB" dirty="0" smtClean="0"/>
              <a:t>                           CURRENT FLOW</a:t>
            </a:r>
          </a:p>
          <a:p>
            <a:pPr lvl="8" indent="-3886200">
              <a:buNone/>
            </a:pPr>
            <a:r>
              <a:rPr lang="en-GB" dirty="0" smtClean="0"/>
              <a:t>              </a:t>
            </a:r>
          </a:p>
          <a:p>
            <a:pPr lvl="8" indent="957263"/>
            <a:r>
              <a:rPr lang="en-GB" dirty="0" smtClean="0"/>
              <a:t>CURRENT FLOW</a:t>
            </a:r>
          </a:p>
          <a:p>
            <a:pPr lvl="8" indent="957263"/>
            <a:endParaRPr lang="en-GB" dirty="0" smtClean="0"/>
          </a:p>
          <a:p>
            <a:r>
              <a:rPr lang="en-GB" sz="2000" dirty="0" smtClean="0"/>
              <a:t>     </a:t>
            </a:r>
            <a:r>
              <a:rPr lang="en-GB" sz="2000" u="sng" dirty="0" smtClean="0"/>
              <a:t>PRINCIPLE OF GALVANISM</a:t>
            </a:r>
            <a:r>
              <a:rPr lang="en-GB" sz="2000" dirty="0" smtClean="0"/>
              <a:t>	 	    		</a:t>
            </a:r>
            <a:r>
              <a:rPr lang="en-GB" sz="2000" u="sng" dirty="0" smtClean="0"/>
              <a:t>PRINCIPLE OF ELECTROLYSIS</a:t>
            </a:r>
          </a:p>
          <a:p>
            <a:endParaRPr lang="en-GB" dirty="0" smtClean="0"/>
          </a:p>
          <a:p>
            <a:endParaRPr lang="en-GB" dirty="0" smtClean="0"/>
          </a:p>
          <a:p>
            <a:endParaRPr lang="en-GB" dirty="0" smtClean="0"/>
          </a:p>
          <a:p>
            <a:endParaRPr lang="en-GB" dirty="0" smtClean="0"/>
          </a:p>
          <a:p>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59</a:t>
            </a:fld>
            <a:endParaRPr lang="en-GB"/>
          </a:p>
        </p:txBody>
      </p:sp>
      <p:sp>
        <p:nvSpPr>
          <p:cNvPr id="9" name="Rectangle 8"/>
          <p:cNvSpPr/>
          <p:nvPr/>
        </p:nvSpPr>
        <p:spPr>
          <a:xfrm>
            <a:off x="925689" y="3104444"/>
            <a:ext cx="3025422" cy="699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5565422" y="3059289"/>
            <a:ext cx="2856089" cy="7450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113867" y="3465689"/>
            <a:ext cx="146755" cy="688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stCxn id="12" idx="4"/>
          </p:cNvCxnSpPr>
          <p:nvPr/>
        </p:nvCxnSpPr>
        <p:spPr>
          <a:xfrm flipH="1" flipV="1">
            <a:off x="5260622" y="4222044"/>
            <a:ext cx="366889" cy="22578"/>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5249333" y="2878667"/>
            <a:ext cx="0" cy="1354666"/>
          </a:xfrm>
          <a:prstGeom prst="line">
            <a:avLst/>
          </a:prstGeom>
          <a:ln w="19050"/>
        </p:spPr>
        <p:style>
          <a:lnRef idx="1">
            <a:schemeClr val="dk1"/>
          </a:lnRef>
          <a:fillRef idx="0">
            <a:schemeClr val="dk1"/>
          </a:fillRef>
          <a:effectRef idx="0">
            <a:schemeClr val="dk1"/>
          </a:effectRef>
          <a:fontRef idx="minor">
            <a:schemeClr val="tx1"/>
          </a:fontRef>
        </p:style>
      </p:cxnSp>
      <p:sp>
        <p:nvSpPr>
          <p:cNvPr id="20" name="Rectangle 19"/>
          <p:cNvSpPr/>
          <p:nvPr/>
        </p:nvSpPr>
        <p:spPr>
          <a:xfrm>
            <a:off x="5508978" y="3838222"/>
            <a:ext cx="180622" cy="38382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p:nvPr/>
        </p:nvCxnSpPr>
        <p:spPr>
          <a:xfrm flipV="1">
            <a:off x="5554133" y="2912533"/>
            <a:ext cx="11289" cy="2370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05689" y="2054578"/>
            <a:ext cx="11289" cy="293511"/>
          </a:xfrm>
          <a:prstGeom prst="line">
            <a:avLst/>
          </a:prstGeom>
          <a:ln w="4445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6084711" y="1840089"/>
            <a:ext cx="11289" cy="767644"/>
          </a:xfrm>
          <a:prstGeom prst="line">
            <a:avLst/>
          </a:prstGeom>
          <a:ln w="15875"/>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484533" y="2009422"/>
            <a:ext cx="11290" cy="338667"/>
          </a:xfrm>
          <a:prstGeom prst="line">
            <a:avLst/>
          </a:prstGeom>
          <a:ln w="41275"/>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7563556" y="1851378"/>
            <a:ext cx="11288" cy="722489"/>
          </a:xfrm>
          <a:prstGeom prst="line">
            <a:avLst/>
          </a:prstGeom>
          <a:ln w="15875"/>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V="1">
            <a:off x="6118578" y="2178756"/>
            <a:ext cx="1377244" cy="11288"/>
          </a:xfrm>
          <a:prstGeom prst="line">
            <a:avLst/>
          </a:prstGeom>
          <a:ln w="25400">
            <a:prstDash val="dash"/>
          </a:ln>
        </p:spPr>
        <p:style>
          <a:lnRef idx="1">
            <a:schemeClr val="dk1"/>
          </a:lnRef>
          <a:fillRef idx="0">
            <a:schemeClr val="dk1"/>
          </a:fillRef>
          <a:effectRef idx="0">
            <a:schemeClr val="dk1"/>
          </a:effectRef>
          <a:fontRef idx="minor">
            <a:schemeClr val="tx1"/>
          </a:fontRef>
        </p:style>
      </p:cxnSp>
      <p:sp>
        <p:nvSpPr>
          <p:cNvPr id="43" name="Freeform 42"/>
          <p:cNvSpPr/>
          <p:nvPr/>
        </p:nvSpPr>
        <p:spPr>
          <a:xfrm>
            <a:off x="5339644" y="2178756"/>
            <a:ext cx="666045" cy="830038"/>
          </a:xfrm>
          <a:custGeom>
            <a:avLst/>
            <a:gdLst>
              <a:gd name="connsiteX0" fmla="*/ 666045 w 666045"/>
              <a:gd name="connsiteY0" fmla="*/ 0 h 830038"/>
              <a:gd name="connsiteX1" fmla="*/ 654756 w 666045"/>
              <a:gd name="connsiteY1" fmla="*/ 45155 h 830038"/>
              <a:gd name="connsiteX2" fmla="*/ 620889 w 666045"/>
              <a:gd name="connsiteY2" fmla="*/ 56444 h 830038"/>
              <a:gd name="connsiteX3" fmla="*/ 496712 w 666045"/>
              <a:gd name="connsiteY3" fmla="*/ 112888 h 830038"/>
              <a:gd name="connsiteX4" fmla="*/ 417689 w 666045"/>
              <a:gd name="connsiteY4" fmla="*/ 169333 h 830038"/>
              <a:gd name="connsiteX5" fmla="*/ 338667 w 666045"/>
              <a:gd name="connsiteY5" fmla="*/ 225777 h 830038"/>
              <a:gd name="connsiteX6" fmla="*/ 248356 w 666045"/>
              <a:gd name="connsiteY6" fmla="*/ 270933 h 830038"/>
              <a:gd name="connsiteX7" fmla="*/ 169334 w 666045"/>
              <a:gd name="connsiteY7" fmla="*/ 316088 h 830038"/>
              <a:gd name="connsiteX8" fmla="*/ 169334 w 666045"/>
              <a:gd name="connsiteY8" fmla="*/ 395111 h 830038"/>
              <a:gd name="connsiteX9" fmla="*/ 146756 w 666045"/>
              <a:gd name="connsiteY9" fmla="*/ 462844 h 830038"/>
              <a:gd name="connsiteX10" fmla="*/ 135467 w 666045"/>
              <a:gd name="connsiteY10" fmla="*/ 519288 h 830038"/>
              <a:gd name="connsiteX11" fmla="*/ 67734 w 666045"/>
              <a:gd name="connsiteY11" fmla="*/ 609600 h 830038"/>
              <a:gd name="connsiteX12" fmla="*/ 0 w 666045"/>
              <a:gd name="connsiteY12" fmla="*/ 632177 h 830038"/>
              <a:gd name="connsiteX13" fmla="*/ 22578 w 666045"/>
              <a:gd name="connsiteY13" fmla="*/ 790222 h 830038"/>
              <a:gd name="connsiteX14" fmla="*/ 45156 w 666045"/>
              <a:gd name="connsiteY14" fmla="*/ 824088 h 830038"/>
              <a:gd name="connsiteX15" fmla="*/ 33867 w 666045"/>
              <a:gd name="connsiteY15" fmla="*/ 801511 h 83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6045" h="830038">
                <a:moveTo>
                  <a:pt x="666045" y="0"/>
                </a:moveTo>
                <a:cubicBezTo>
                  <a:pt x="662282" y="15052"/>
                  <a:pt x="664448" y="33040"/>
                  <a:pt x="654756" y="45155"/>
                </a:cubicBezTo>
                <a:cubicBezTo>
                  <a:pt x="647322" y="54447"/>
                  <a:pt x="631722" y="51520"/>
                  <a:pt x="620889" y="56444"/>
                </a:cubicBezTo>
                <a:cubicBezTo>
                  <a:pt x="482083" y="119538"/>
                  <a:pt x="575890" y="86497"/>
                  <a:pt x="496712" y="112888"/>
                </a:cubicBezTo>
                <a:cubicBezTo>
                  <a:pt x="410904" y="198696"/>
                  <a:pt x="489772" y="133291"/>
                  <a:pt x="417689" y="169333"/>
                </a:cubicBezTo>
                <a:cubicBezTo>
                  <a:pt x="386451" y="184952"/>
                  <a:pt x="369324" y="207894"/>
                  <a:pt x="338667" y="225777"/>
                </a:cubicBezTo>
                <a:cubicBezTo>
                  <a:pt x="309595" y="242736"/>
                  <a:pt x="275282" y="250739"/>
                  <a:pt x="248356" y="270933"/>
                </a:cubicBezTo>
                <a:cubicBezTo>
                  <a:pt x="193681" y="311940"/>
                  <a:pt x="221050" y="298850"/>
                  <a:pt x="169334" y="316088"/>
                </a:cubicBezTo>
                <a:cubicBezTo>
                  <a:pt x="131395" y="429905"/>
                  <a:pt x="183509" y="253360"/>
                  <a:pt x="169334" y="395111"/>
                </a:cubicBezTo>
                <a:cubicBezTo>
                  <a:pt x="166966" y="418792"/>
                  <a:pt x="153018" y="439884"/>
                  <a:pt x="146756" y="462844"/>
                </a:cubicBezTo>
                <a:cubicBezTo>
                  <a:pt x="141707" y="481355"/>
                  <a:pt x="144564" y="502394"/>
                  <a:pt x="135467" y="519288"/>
                </a:cubicBezTo>
                <a:cubicBezTo>
                  <a:pt x="117627" y="552420"/>
                  <a:pt x="103433" y="597701"/>
                  <a:pt x="67734" y="609600"/>
                </a:cubicBezTo>
                <a:lnTo>
                  <a:pt x="0" y="632177"/>
                </a:lnTo>
                <a:cubicBezTo>
                  <a:pt x="2884" y="663900"/>
                  <a:pt x="860" y="746787"/>
                  <a:pt x="22578" y="790222"/>
                </a:cubicBezTo>
                <a:cubicBezTo>
                  <a:pt x="28646" y="802357"/>
                  <a:pt x="35562" y="814494"/>
                  <a:pt x="45156" y="824088"/>
                </a:cubicBezTo>
                <a:cubicBezTo>
                  <a:pt x="51106" y="830038"/>
                  <a:pt x="37630" y="809037"/>
                  <a:pt x="33867" y="801511"/>
                </a:cubicBezTo>
              </a:path>
            </a:pathLst>
          </a:custGeom>
          <a:ln w="158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5" name="Freeform 44"/>
          <p:cNvSpPr/>
          <p:nvPr/>
        </p:nvSpPr>
        <p:spPr>
          <a:xfrm>
            <a:off x="7563555" y="2201333"/>
            <a:ext cx="681338" cy="925689"/>
          </a:xfrm>
          <a:custGeom>
            <a:avLst/>
            <a:gdLst>
              <a:gd name="connsiteX0" fmla="*/ 0 w 681338"/>
              <a:gd name="connsiteY0" fmla="*/ 0 h 925689"/>
              <a:gd name="connsiteX1" fmla="*/ 101600 w 681338"/>
              <a:gd name="connsiteY1" fmla="*/ 22578 h 925689"/>
              <a:gd name="connsiteX2" fmla="*/ 169333 w 681338"/>
              <a:gd name="connsiteY2" fmla="*/ 45156 h 925689"/>
              <a:gd name="connsiteX3" fmla="*/ 248356 w 681338"/>
              <a:gd name="connsiteY3" fmla="*/ 101600 h 925689"/>
              <a:gd name="connsiteX4" fmla="*/ 293511 w 681338"/>
              <a:gd name="connsiteY4" fmla="*/ 112889 h 925689"/>
              <a:gd name="connsiteX5" fmla="*/ 327378 w 681338"/>
              <a:gd name="connsiteY5" fmla="*/ 135467 h 925689"/>
              <a:gd name="connsiteX6" fmla="*/ 372533 w 681338"/>
              <a:gd name="connsiteY6" fmla="*/ 146756 h 925689"/>
              <a:gd name="connsiteX7" fmla="*/ 451556 w 681338"/>
              <a:gd name="connsiteY7" fmla="*/ 169334 h 925689"/>
              <a:gd name="connsiteX8" fmla="*/ 553156 w 681338"/>
              <a:gd name="connsiteY8" fmla="*/ 225778 h 925689"/>
              <a:gd name="connsiteX9" fmla="*/ 587022 w 681338"/>
              <a:gd name="connsiteY9" fmla="*/ 259645 h 925689"/>
              <a:gd name="connsiteX10" fmla="*/ 654756 w 681338"/>
              <a:gd name="connsiteY10" fmla="*/ 316089 h 925689"/>
              <a:gd name="connsiteX11" fmla="*/ 643467 w 681338"/>
              <a:gd name="connsiteY11" fmla="*/ 383823 h 925689"/>
              <a:gd name="connsiteX12" fmla="*/ 575733 w 681338"/>
              <a:gd name="connsiteY12" fmla="*/ 417689 h 925689"/>
              <a:gd name="connsiteX13" fmla="*/ 541867 w 681338"/>
              <a:gd name="connsiteY13" fmla="*/ 440267 h 925689"/>
              <a:gd name="connsiteX14" fmla="*/ 508000 w 681338"/>
              <a:gd name="connsiteY14" fmla="*/ 508000 h 925689"/>
              <a:gd name="connsiteX15" fmla="*/ 451556 w 681338"/>
              <a:gd name="connsiteY15" fmla="*/ 519289 h 925689"/>
              <a:gd name="connsiteX16" fmla="*/ 383822 w 681338"/>
              <a:gd name="connsiteY16" fmla="*/ 496711 h 925689"/>
              <a:gd name="connsiteX17" fmla="*/ 349956 w 681338"/>
              <a:gd name="connsiteY17" fmla="*/ 485423 h 925689"/>
              <a:gd name="connsiteX18" fmla="*/ 293511 w 681338"/>
              <a:gd name="connsiteY18" fmla="*/ 496711 h 925689"/>
              <a:gd name="connsiteX19" fmla="*/ 282222 w 681338"/>
              <a:gd name="connsiteY19" fmla="*/ 564445 h 925689"/>
              <a:gd name="connsiteX20" fmla="*/ 270933 w 681338"/>
              <a:gd name="connsiteY20" fmla="*/ 598311 h 925689"/>
              <a:gd name="connsiteX21" fmla="*/ 259645 w 681338"/>
              <a:gd name="connsiteY21" fmla="*/ 666045 h 925689"/>
              <a:gd name="connsiteX22" fmla="*/ 225778 w 681338"/>
              <a:gd name="connsiteY22" fmla="*/ 869245 h 925689"/>
              <a:gd name="connsiteX23" fmla="*/ 214489 w 681338"/>
              <a:gd name="connsiteY23" fmla="*/ 925689 h 92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1338" h="925689">
                <a:moveTo>
                  <a:pt x="0" y="0"/>
                </a:moveTo>
                <a:cubicBezTo>
                  <a:pt x="33867" y="7526"/>
                  <a:pt x="68079" y="13639"/>
                  <a:pt x="101600" y="22578"/>
                </a:cubicBezTo>
                <a:cubicBezTo>
                  <a:pt x="124595" y="28710"/>
                  <a:pt x="169333" y="45156"/>
                  <a:pt x="169333" y="45156"/>
                </a:cubicBezTo>
                <a:cubicBezTo>
                  <a:pt x="174478" y="49015"/>
                  <a:pt x="235513" y="96096"/>
                  <a:pt x="248356" y="101600"/>
                </a:cubicBezTo>
                <a:cubicBezTo>
                  <a:pt x="262617" y="107712"/>
                  <a:pt x="278459" y="109126"/>
                  <a:pt x="293511" y="112889"/>
                </a:cubicBezTo>
                <a:cubicBezTo>
                  <a:pt x="304800" y="120415"/>
                  <a:pt x="314907" y="130122"/>
                  <a:pt x="327378" y="135467"/>
                </a:cubicBezTo>
                <a:cubicBezTo>
                  <a:pt x="341638" y="141579"/>
                  <a:pt x="357615" y="142494"/>
                  <a:pt x="372533" y="146756"/>
                </a:cubicBezTo>
                <a:cubicBezTo>
                  <a:pt x="485889" y="179144"/>
                  <a:pt x="310406" y="134046"/>
                  <a:pt x="451556" y="169334"/>
                </a:cubicBezTo>
                <a:cubicBezTo>
                  <a:pt x="530049" y="247827"/>
                  <a:pt x="428835" y="156710"/>
                  <a:pt x="553156" y="225778"/>
                </a:cubicBezTo>
                <a:cubicBezTo>
                  <a:pt x="567112" y="233531"/>
                  <a:pt x="574758" y="249424"/>
                  <a:pt x="587022" y="259645"/>
                </a:cubicBezTo>
                <a:cubicBezTo>
                  <a:pt x="681338" y="338243"/>
                  <a:pt x="555796" y="217132"/>
                  <a:pt x="654756" y="316089"/>
                </a:cubicBezTo>
                <a:cubicBezTo>
                  <a:pt x="650993" y="338667"/>
                  <a:pt x="653704" y="363350"/>
                  <a:pt x="643467" y="383823"/>
                </a:cubicBezTo>
                <a:cubicBezTo>
                  <a:pt x="634714" y="401329"/>
                  <a:pt x="591760" y="412347"/>
                  <a:pt x="575733" y="417689"/>
                </a:cubicBezTo>
                <a:cubicBezTo>
                  <a:pt x="564444" y="425215"/>
                  <a:pt x="550342" y="429673"/>
                  <a:pt x="541867" y="440267"/>
                </a:cubicBezTo>
                <a:cubicBezTo>
                  <a:pt x="521129" y="466190"/>
                  <a:pt x="543060" y="487966"/>
                  <a:pt x="508000" y="508000"/>
                </a:cubicBezTo>
                <a:cubicBezTo>
                  <a:pt x="491341" y="517519"/>
                  <a:pt x="470371" y="515526"/>
                  <a:pt x="451556" y="519289"/>
                </a:cubicBezTo>
                <a:lnTo>
                  <a:pt x="383822" y="496711"/>
                </a:lnTo>
                <a:lnTo>
                  <a:pt x="349956" y="485423"/>
                </a:lnTo>
                <a:cubicBezTo>
                  <a:pt x="331141" y="489186"/>
                  <a:pt x="305998" y="482143"/>
                  <a:pt x="293511" y="496711"/>
                </a:cubicBezTo>
                <a:cubicBezTo>
                  <a:pt x="278615" y="514090"/>
                  <a:pt x="287187" y="542101"/>
                  <a:pt x="282222" y="564445"/>
                </a:cubicBezTo>
                <a:cubicBezTo>
                  <a:pt x="279641" y="576061"/>
                  <a:pt x="274696" y="587022"/>
                  <a:pt x="270933" y="598311"/>
                </a:cubicBezTo>
                <a:cubicBezTo>
                  <a:pt x="267170" y="620889"/>
                  <a:pt x="261815" y="643259"/>
                  <a:pt x="259645" y="666045"/>
                </a:cubicBezTo>
                <a:cubicBezTo>
                  <a:pt x="241359" y="858058"/>
                  <a:pt x="281197" y="786117"/>
                  <a:pt x="225778" y="869245"/>
                </a:cubicBezTo>
                <a:cubicBezTo>
                  <a:pt x="213576" y="918051"/>
                  <a:pt x="214489" y="898885"/>
                  <a:pt x="214489" y="925689"/>
                </a:cubicBezTo>
              </a:path>
            </a:pathLst>
          </a:custGeom>
          <a:ln w="158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46" name="Freeform 45"/>
          <p:cNvSpPr/>
          <p:nvPr/>
        </p:nvSpPr>
        <p:spPr>
          <a:xfrm>
            <a:off x="5734756" y="3826933"/>
            <a:ext cx="1817511" cy="722489"/>
          </a:xfrm>
          <a:custGeom>
            <a:avLst/>
            <a:gdLst>
              <a:gd name="connsiteX0" fmla="*/ 1817511 w 1817511"/>
              <a:gd name="connsiteY0" fmla="*/ 0 h 722489"/>
              <a:gd name="connsiteX1" fmla="*/ 1783644 w 1817511"/>
              <a:gd name="connsiteY1" fmla="*/ 146756 h 722489"/>
              <a:gd name="connsiteX2" fmla="*/ 1772355 w 1817511"/>
              <a:gd name="connsiteY2" fmla="*/ 180623 h 722489"/>
              <a:gd name="connsiteX3" fmla="*/ 1727200 w 1817511"/>
              <a:gd name="connsiteY3" fmla="*/ 248356 h 722489"/>
              <a:gd name="connsiteX4" fmla="*/ 1704622 w 1817511"/>
              <a:gd name="connsiteY4" fmla="*/ 282223 h 722489"/>
              <a:gd name="connsiteX5" fmla="*/ 1693333 w 1817511"/>
              <a:gd name="connsiteY5" fmla="*/ 316089 h 722489"/>
              <a:gd name="connsiteX6" fmla="*/ 1557866 w 1817511"/>
              <a:gd name="connsiteY6" fmla="*/ 383823 h 722489"/>
              <a:gd name="connsiteX7" fmla="*/ 1524000 w 1817511"/>
              <a:gd name="connsiteY7" fmla="*/ 395111 h 722489"/>
              <a:gd name="connsiteX8" fmla="*/ 1490133 w 1817511"/>
              <a:gd name="connsiteY8" fmla="*/ 406400 h 722489"/>
              <a:gd name="connsiteX9" fmla="*/ 1444977 w 1817511"/>
              <a:gd name="connsiteY9" fmla="*/ 485423 h 722489"/>
              <a:gd name="connsiteX10" fmla="*/ 1388533 w 1817511"/>
              <a:gd name="connsiteY10" fmla="*/ 609600 h 722489"/>
              <a:gd name="connsiteX11" fmla="*/ 1354666 w 1817511"/>
              <a:gd name="connsiteY11" fmla="*/ 643467 h 722489"/>
              <a:gd name="connsiteX12" fmla="*/ 1298222 w 1817511"/>
              <a:gd name="connsiteY12" fmla="*/ 654756 h 722489"/>
              <a:gd name="connsiteX13" fmla="*/ 1253066 w 1817511"/>
              <a:gd name="connsiteY13" fmla="*/ 666045 h 722489"/>
              <a:gd name="connsiteX14" fmla="*/ 1219200 w 1817511"/>
              <a:gd name="connsiteY14" fmla="*/ 677334 h 722489"/>
              <a:gd name="connsiteX15" fmla="*/ 688622 w 1817511"/>
              <a:gd name="connsiteY15" fmla="*/ 688623 h 722489"/>
              <a:gd name="connsiteX16" fmla="*/ 643466 w 1817511"/>
              <a:gd name="connsiteY16" fmla="*/ 699911 h 722489"/>
              <a:gd name="connsiteX17" fmla="*/ 587022 w 1817511"/>
              <a:gd name="connsiteY17" fmla="*/ 711200 h 722489"/>
              <a:gd name="connsiteX18" fmla="*/ 553155 w 1817511"/>
              <a:gd name="connsiteY18" fmla="*/ 722489 h 722489"/>
              <a:gd name="connsiteX19" fmla="*/ 462844 w 1817511"/>
              <a:gd name="connsiteY19" fmla="*/ 699911 h 722489"/>
              <a:gd name="connsiteX20" fmla="*/ 428977 w 1817511"/>
              <a:gd name="connsiteY20" fmla="*/ 666045 h 722489"/>
              <a:gd name="connsiteX21" fmla="*/ 383822 w 1817511"/>
              <a:gd name="connsiteY21" fmla="*/ 654756 h 722489"/>
              <a:gd name="connsiteX22" fmla="*/ 372533 w 1817511"/>
              <a:gd name="connsiteY22" fmla="*/ 620889 h 722489"/>
              <a:gd name="connsiteX23" fmla="*/ 293511 w 1817511"/>
              <a:gd name="connsiteY23" fmla="*/ 587023 h 722489"/>
              <a:gd name="connsiteX24" fmla="*/ 225777 w 1817511"/>
              <a:gd name="connsiteY24" fmla="*/ 564445 h 722489"/>
              <a:gd name="connsiteX25" fmla="*/ 191911 w 1817511"/>
              <a:gd name="connsiteY25" fmla="*/ 541867 h 722489"/>
              <a:gd name="connsiteX26" fmla="*/ 158044 w 1817511"/>
              <a:gd name="connsiteY26" fmla="*/ 530578 h 722489"/>
              <a:gd name="connsiteX27" fmla="*/ 79022 w 1817511"/>
              <a:gd name="connsiteY27" fmla="*/ 508000 h 722489"/>
              <a:gd name="connsiteX28" fmla="*/ 45155 w 1817511"/>
              <a:gd name="connsiteY28" fmla="*/ 485423 h 722489"/>
              <a:gd name="connsiteX29" fmla="*/ 0 w 1817511"/>
              <a:gd name="connsiteY29" fmla="*/ 428978 h 72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7511" h="722489">
                <a:moveTo>
                  <a:pt x="1817511" y="0"/>
                </a:moveTo>
                <a:cubicBezTo>
                  <a:pt x="1808556" y="44777"/>
                  <a:pt x="1797260" y="105907"/>
                  <a:pt x="1783644" y="146756"/>
                </a:cubicBezTo>
                <a:cubicBezTo>
                  <a:pt x="1779881" y="158045"/>
                  <a:pt x="1778134" y="170221"/>
                  <a:pt x="1772355" y="180623"/>
                </a:cubicBezTo>
                <a:cubicBezTo>
                  <a:pt x="1759177" y="204343"/>
                  <a:pt x="1742252" y="225778"/>
                  <a:pt x="1727200" y="248356"/>
                </a:cubicBezTo>
                <a:cubicBezTo>
                  <a:pt x="1719674" y="259645"/>
                  <a:pt x="1708913" y="269352"/>
                  <a:pt x="1704622" y="282223"/>
                </a:cubicBezTo>
                <a:cubicBezTo>
                  <a:pt x="1700859" y="293512"/>
                  <a:pt x="1701747" y="307675"/>
                  <a:pt x="1693333" y="316089"/>
                </a:cubicBezTo>
                <a:cubicBezTo>
                  <a:pt x="1649565" y="359857"/>
                  <a:pt x="1612956" y="365460"/>
                  <a:pt x="1557866" y="383823"/>
                </a:cubicBezTo>
                <a:lnTo>
                  <a:pt x="1524000" y="395111"/>
                </a:lnTo>
                <a:lnTo>
                  <a:pt x="1490133" y="406400"/>
                </a:lnTo>
                <a:cubicBezTo>
                  <a:pt x="1467458" y="440413"/>
                  <a:pt x="1462165" y="445318"/>
                  <a:pt x="1444977" y="485423"/>
                </a:cubicBezTo>
                <a:cubicBezTo>
                  <a:pt x="1425464" y="530953"/>
                  <a:pt x="1432166" y="565967"/>
                  <a:pt x="1388533" y="609600"/>
                </a:cubicBezTo>
                <a:cubicBezTo>
                  <a:pt x="1377244" y="620889"/>
                  <a:pt x="1368946" y="636327"/>
                  <a:pt x="1354666" y="643467"/>
                </a:cubicBezTo>
                <a:cubicBezTo>
                  <a:pt x="1337504" y="652048"/>
                  <a:pt x="1316952" y="650594"/>
                  <a:pt x="1298222" y="654756"/>
                </a:cubicBezTo>
                <a:cubicBezTo>
                  <a:pt x="1283076" y="658122"/>
                  <a:pt x="1267984" y="661783"/>
                  <a:pt x="1253066" y="666045"/>
                </a:cubicBezTo>
                <a:cubicBezTo>
                  <a:pt x="1241625" y="669314"/>
                  <a:pt x="1231090" y="676858"/>
                  <a:pt x="1219200" y="677334"/>
                </a:cubicBezTo>
                <a:cubicBezTo>
                  <a:pt x="1042442" y="684404"/>
                  <a:pt x="865481" y="684860"/>
                  <a:pt x="688622" y="688623"/>
                </a:cubicBezTo>
                <a:cubicBezTo>
                  <a:pt x="673570" y="692386"/>
                  <a:pt x="658612" y="696545"/>
                  <a:pt x="643466" y="699911"/>
                </a:cubicBezTo>
                <a:cubicBezTo>
                  <a:pt x="624736" y="704073"/>
                  <a:pt x="605636" y="706546"/>
                  <a:pt x="587022" y="711200"/>
                </a:cubicBezTo>
                <a:cubicBezTo>
                  <a:pt x="575478" y="714086"/>
                  <a:pt x="564444" y="718726"/>
                  <a:pt x="553155" y="722489"/>
                </a:cubicBezTo>
                <a:cubicBezTo>
                  <a:pt x="523051" y="714963"/>
                  <a:pt x="491093" y="712751"/>
                  <a:pt x="462844" y="699911"/>
                </a:cubicBezTo>
                <a:cubicBezTo>
                  <a:pt x="448310" y="693305"/>
                  <a:pt x="442838" y="673966"/>
                  <a:pt x="428977" y="666045"/>
                </a:cubicBezTo>
                <a:cubicBezTo>
                  <a:pt x="415506" y="658347"/>
                  <a:pt x="398874" y="658519"/>
                  <a:pt x="383822" y="654756"/>
                </a:cubicBezTo>
                <a:cubicBezTo>
                  <a:pt x="380059" y="643467"/>
                  <a:pt x="379967" y="630181"/>
                  <a:pt x="372533" y="620889"/>
                </a:cubicBezTo>
                <a:cubicBezTo>
                  <a:pt x="351794" y="594965"/>
                  <a:pt x="322055" y="595586"/>
                  <a:pt x="293511" y="587023"/>
                </a:cubicBezTo>
                <a:cubicBezTo>
                  <a:pt x="270715" y="580184"/>
                  <a:pt x="225777" y="564445"/>
                  <a:pt x="225777" y="564445"/>
                </a:cubicBezTo>
                <a:cubicBezTo>
                  <a:pt x="214488" y="556919"/>
                  <a:pt x="204046" y="547935"/>
                  <a:pt x="191911" y="541867"/>
                </a:cubicBezTo>
                <a:cubicBezTo>
                  <a:pt x="181268" y="536545"/>
                  <a:pt x="169486" y="533847"/>
                  <a:pt x="158044" y="530578"/>
                </a:cubicBezTo>
                <a:cubicBezTo>
                  <a:pt x="141162" y="525754"/>
                  <a:pt x="97069" y="517023"/>
                  <a:pt x="79022" y="508000"/>
                </a:cubicBezTo>
                <a:cubicBezTo>
                  <a:pt x="66887" y="501932"/>
                  <a:pt x="56444" y="492949"/>
                  <a:pt x="45155" y="485423"/>
                </a:cubicBezTo>
                <a:cubicBezTo>
                  <a:pt x="16673" y="442700"/>
                  <a:pt x="32171" y="461150"/>
                  <a:pt x="0" y="428978"/>
                </a:cubicBezTo>
              </a:path>
            </a:pathLst>
          </a:custGeom>
          <a:ln w="15875"/>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48" name="Straight Arrow Connector 47"/>
          <p:cNvCxnSpPr>
            <a:stCxn id="46" idx="28"/>
          </p:cNvCxnSpPr>
          <p:nvPr/>
        </p:nvCxnSpPr>
        <p:spPr>
          <a:xfrm flipH="1" flipV="1">
            <a:off x="5723467" y="4244622"/>
            <a:ext cx="56444" cy="677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46" idx="19"/>
          </p:cNvCxnSpPr>
          <p:nvPr/>
        </p:nvCxnSpPr>
        <p:spPr>
          <a:xfrm flipV="1">
            <a:off x="6084711" y="4526844"/>
            <a:ext cx="112889" cy="722489"/>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flipH="1" flipV="1">
            <a:off x="7631292" y="3793068"/>
            <a:ext cx="45152" cy="587021"/>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
        <p:nvSpPr>
          <p:cNvPr id="54" name="Freeform 53"/>
          <p:cNvSpPr/>
          <p:nvPr/>
        </p:nvSpPr>
        <p:spPr>
          <a:xfrm>
            <a:off x="1393700" y="3690798"/>
            <a:ext cx="450564" cy="136136"/>
          </a:xfrm>
          <a:custGeom>
            <a:avLst/>
            <a:gdLst>
              <a:gd name="connsiteX0" fmla="*/ 17411 w 450564"/>
              <a:gd name="connsiteY0" fmla="*/ 102270 h 173609"/>
              <a:gd name="connsiteX1" fmla="*/ 6122 w 450564"/>
              <a:gd name="connsiteY1" fmla="*/ 68403 h 173609"/>
              <a:gd name="connsiteX2" fmla="*/ 130300 w 450564"/>
              <a:gd name="connsiteY2" fmla="*/ 34536 h 173609"/>
              <a:gd name="connsiteX3" fmla="*/ 220611 w 450564"/>
              <a:gd name="connsiteY3" fmla="*/ 11959 h 173609"/>
              <a:gd name="connsiteX4" fmla="*/ 277056 w 450564"/>
              <a:gd name="connsiteY4" fmla="*/ 670 h 173609"/>
              <a:gd name="connsiteX5" fmla="*/ 389944 w 450564"/>
              <a:gd name="connsiteY5" fmla="*/ 11959 h 173609"/>
              <a:gd name="connsiteX6" fmla="*/ 423811 w 450564"/>
              <a:gd name="connsiteY6" fmla="*/ 102270 h 173609"/>
              <a:gd name="connsiteX7" fmla="*/ 446389 w 450564"/>
              <a:gd name="connsiteY7" fmla="*/ 113559 h 17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64" h="173609">
                <a:moveTo>
                  <a:pt x="17411" y="102270"/>
                </a:moveTo>
                <a:cubicBezTo>
                  <a:pt x="13648" y="90981"/>
                  <a:pt x="0" y="78607"/>
                  <a:pt x="6122" y="68403"/>
                </a:cubicBezTo>
                <a:cubicBezTo>
                  <a:pt x="22584" y="40966"/>
                  <a:pt x="117616" y="37073"/>
                  <a:pt x="130300" y="34536"/>
                </a:cubicBezTo>
                <a:cubicBezTo>
                  <a:pt x="160728" y="28451"/>
                  <a:pt x="190183" y="18045"/>
                  <a:pt x="220611" y="11959"/>
                </a:cubicBezTo>
                <a:lnTo>
                  <a:pt x="277056" y="670"/>
                </a:lnTo>
                <a:cubicBezTo>
                  <a:pt x="314685" y="4433"/>
                  <a:pt x="354068" y="0"/>
                  <a:pt x="389944" y="11959"/>
                </a:cubicBezTo>
                <a:cubicBezTo>
                  <a:pt x="416419" y="20784"/>
                  <a:pt x="419402" y="90513"/>
                  <a:pt x="423811" y="102270"/>
                </a:cubicBezTo>
                <a:cubicBezTo>
                  <a:pt x="450564" y="173609"/>
                  <a:pt x="446389" y="132391"/>
                  <a:pt x="446389" y="11355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6" name="Freeform 55"/>
          <p:cNvSpPr/>
          <p:nvPr/>
        </p:nvSpPr>
        <p:spPr>
          <a:xfrm>
            <a:off x="3059289" y="3680178"/>
            <a:ext cx="282222" cy="124178"/>
          </a:xfrm>
          <a:custGeom>
            <a:avLst/>
            <a:gdLst>
              <a:gd name="connsiteX0" fmla="*/ 0 w 282222"/>
              <a:gd name="connsiteY0" fmla="*/ 112889 h 124178"/>
              <a:gd name="connsiteX1" fmla="*/ 11289 w 282222"/>
              <a:gd name="connsiteY1" fmla="*/ 67733 h 124178"/>
              <a:gd name="connsiteX2" fmla="*/ 33867 w 282222"/>
              <a:gd name="connsiteY2" fmla="*/ 0 h 124178"/>
              <a:gd name="connsiteX3" fmla="*/ 214489 w 282222"/>
              <a:gd name="connsiteY3" fmla="*/ 22578 h 124178"/>
              <a:gd name="connsiteX4" fmla="*/ 282222 w 282222"/>
              <a:gd name="connsiteY4" fmla="*/ 45155 h 124178"/>
              <a:gd name="connsiteX5" fmla="*/ 282222 w 282222"/>
              <a:gd name="connsiteY5" fmla="*/ 124178 h 12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22" h="124178">
                <a:moveTo>
                  <a:pt x="0" y="112889"/>
                </a:moveTo>
                <a:cubicBezTo>
                  <a:pt x="3763" y="97837"/>
                  <a:pt x="6831" y="82594"/>
                  <a:pt x="11289" y="67733"/>
                </a:cubicBezTo>
                <a:cubicBezTo>
                  <a:pt x="18128" y="44938"/>
                  <a:pt x="33867" y="0"/>
                  <a:pt x="33867" y="0"/>
                </a:cubicBezTo>
                <a:cubicBezTo>
                  <a:pt x="92936" y="5370"/>
                  <a:pt x="156167" y="6672"/>
                  <a:pt x="214489" y="22578"/>
                </a:cubicBezTo>
                <a:cubicBezTo>
                  <a:pt x="237449" y="28840"/>
                  <a:pt x="282222" y="21356"/>
                  <a:pt x="282222" y="45155"/>
                </a:cubicBezTo>
                <a:lnTo>
                  <a:pt x="282222" y="124178"/>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57" name="Freeform 56"/>
          <p:cNvSpPr/>
          <p:nvPr/>
        </p:nvSpPr>
        <p:spPr>
          <a:xfrm>
            <a:off x="1715911" y="3815644"/>
            <a:ext cx="1536127" cy="519289"/>
          </a:xfrm>
          <a:custGeom>
            <a:avLst/>
            <a:gdLst>
              <a:gd name="connsiteX0" fmla="*/ 1535289 w 1536127"/>
              <a:gd name="connsiteY0" fmla="*/ 0 h 519289"/>
              <a:gd name="connsiteX1" fmla="*/ 1524000 w 1536127"/>
              <a:gd name="connsiteY1" fmla="*/ 135467 h 519289"/>
              <a:gd name="connsiteX2" fmla="*/ 1478845 w 1536127"/>
              <a:gd name="connsiteY2" fmla="*/ 203200 h 519289"/>
              <a:gd name="connsiteX3" fmla="*/ 1433689 w 1536127"/>
              <a:gd name="connsiteY3" fmla="*/ 270934 h 519289"/>
              <a:gd name="connsiteX4" fmla="*/ 1411111 w 1536127"/>
              <a:gd name="connsiteY4" fmla="*/ 304800 h 519289"/>
              <a:gd name="connsiteX5" fmla="*/ 1365956 w 1536127"/>
              <a:gd name="connsiteY5" fmla="*/ 327378 h 519289"/>
              <a:gd name="connsiteX6" fmla="*/ 1253067 w 1536127"/>
              <a:gd name="connsiteY6" fmla="*/ 361245 h 519289"/>
              <a:gd name="connsiteX7" fmla="*/ 1027289 w 1536127"/>
              <a:gd name="connsiteY7" fmla="*/ 361245 h 519289"/>
              <a:gd name="connsiteX8" fmla="*/ 1016000 w 1536127"/>
              <a:gd name="connsiteY8" fmla="*/ 395112 h 519289"/>
              <a:gd name="connsiteX9" fmla="*/ 959556 w 1536127"/>
              <a:gd name="connsiteY9" fmla="*/ 474134 h 519289"/>
              <a:gd name="connsiteX10" fmla="*/ 891822 w 1536127"/>
              <a:gd name="connsiteY10" fmla="*/ 485423 h 519289"/>
              <a:gd name="connsiteX11" fmla="*/ 857956 w 1536127"/>
              <a:gd name="connsiteY11" fmla="*/ 496712 h 519289"/>
              <a:gd name="connsiteX12" fmla="*/ 722489 w 1536127"/>
              <a:gd name="connsiteY12" fmla="*/ 519289 h 519289"/>
              <a:gd name="connsiteX13" fmla="*/ 609600 w 1536127"/>
              <a:gd name="connsiteY13" fmla="*/ 508000 h 519289"/>
              <a:gd name="connsiteX14" fmla="*/ 508000 w 1536127"/>
              <a:gd name="connsiteY14" fmla="*/ 485423 h 519289"/>
              <a:gd name="connsiteX15" fmla="*/ 158045 w 1536127"/>
              <a:gd name="connsiteY15" fmla="*/ 474134 h 519289"/>
              <a:gd name="connsiteX16" fmla="*/ 135467 w 1536127"/>
              <a:gd name="connsiteY16" fmla="*/ 440267 h 519289"/>
              <a:gd name="connsiteX17" fmla="*/ 112889 w 1536127"/>
              <a:gd name="connsiteY17" fmla="*/ 372534 h 519289"/>
              <a:gd name="connsiteX18" fmla="*/ 67733 w 1536127"/>
              <a:gd name="connsiteY18" fmla="*/ 304800 h 519289"/>
              <a:gd name="connsiteX19" fmla="*/ 56445 w 1536127"/>
              <a:gd name="connsiteY19" fmla="*/ 214489 h 519289"/>
              <a:gd name="connsiteX20" fmla="*/ 33867 w 1536127"/>
              <a:gd name="connsiteY20" fmla="*/ 146756 h 519289"/>
              <a:gd name="connsiteX21" fmla="*/ 11289 w 1536127"/>
              <a:gd name="connsiteY21" fmla="*/ 79023 h 519289"/>
              <a:gd name="connsiteX22" fmla="*/ 0 w 1536127"/>
              <a:gd name="connsiteY22" fmla="*/ 45156 h 519289"/>
              <a:gd name="connsiteX23" fmla="*/ 0 w 1536127"/>
              <a:gd name="connsiteY23" fmla="*/ 11289 h 51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536127" h="519289">
                <a:moveTo>
                  <a:pt x="1535289" y="0"/>
                </a:moveTo>
                <a:cubicBezTo>
                  <a:pt x="1531526" y="45156"/>
                  <a:pt x="1536127" y="91808"/>
                  <a:pt x="1524000" y="135467"/>
                </a:cubicBezTo>
                <a:cubicBezTo>
                  <a:pt x="1516738" y="161612"/>
                  <a:pt x="1493897" y="180622"/>
                  <a:pt x="1478845" y="203200"/>
                </a:cubicBezTo>
                <a:lnTo>
                  <a:pt x="1433689" y="270934"/>
                </a:lnTo>
                <a:cubicBezTo>
                  <a:pt x="1426163" y="282223"/>
                  <a:pt x="1423246" y="298732"/>
                  <a:pt x="1411111" y="304800"/>
                </a:cubicBezTo>
                <a:cubicBezTo>
                  <a:pt x="1396059" y="312326"/>
                  <a:pt x="1381581" y="321128"/>
                  <a:pt x="1365956" y="327378"/>
                </a:cubicBezTo>
                <a:cubicBezTo>
                  <a:pt x="1320151" y="345700"/>
                  <a:pt x="1297420" y="350157"/>
                  <a:pt x="1253067" y="361245"/>
                </a:cubicBezTo>
                <a:cubicBezTo>
                  <a:pt x="1209655" y="357627"/>
                  <a:pt x="1080686" y="337513"/>
                  <a:pt x="1027289" y="361245"/>
                </a:cubicBezTo>
                <a:cubicBezTo>
                  <a:pt x="1016415" y="366078"/>
                  <a:pt x="1021322" y="384469"/>
                  <a:pt x="1016000" y="395112"/>
                </a:cubicBezTo>
                <a:cubicBezTo>
                  <a:pt x="1010726" y="405661"/>
                  <a:pt x="963093" y="472169"/>
                  <a:pt x="959556" y="474134"/>
                </a:cubicBezTo>
                <a:cubicBezTo>
                  <a:pt x="939547" y="485250"/>
                  <a:pt x="914400" y="481660"/>
                  <a:pt x="891822" y="485423"/>
                </a:cubicBezTo>
                <a:cubicBezTo>
                  <a:pt x="880533" y="489186"/>
                  <a:pt x="869500" y="493826"/>
                  <a:pt x="857956" y="496712"/>
                </a:cubicBezTo>
                <a:cubicBezTo>
                  <a:pt x="813947" y="507714"/>
                  <a:pt x="767078" y="512919"/>
                  <a:pt x="722489" y="519289"/>
                </a:cubicBezTo>
                <a:cubicBezTo>
                  <a:pt x="684859" y="515526"/>
                  <a:pt x="647037" y="513348"/>
                  <a:pt x="609600" y="508000"/>
                </a:cubicBezTo>
                <a:cubicBezTo>
                  <a:pt x="563445" y="501407"/>
                  <a:pt x="557874" y="488194"/>
                  <a:pt x="508000" y="485423"/>
                </a:cubicBezTo>
                <a:cubicBezTo>
                  <a:pt x="391467" y="478949"/>
                  <a:pt x="274697" y="477897"/>
                  <a:pt x="158045" y="474134"/>
                </a:cubicBezTo>
                <a:cubicBezTo>
                  <a:pt x="150519" y="462845"/>
                  <a:pt x="140977" y="452665"/>
                  <a:pt x="135467" y="440267"/>
                </a:cubicBezTo>
                <a:cubicBezTo>
                  <a:pt x="125801" y="418519"/>
                  <a:pt x="126090" y="392336"/>
                  <a:pt x="112889" y="372534"/>
                </a:cubicBezTo>
                <a:lnTo>
                  <a:pt x="67733" y="304800"/>
                </a:lnTo>
                <a:cubicBezTo>
                  <a:pt x="63970" y="274696"/>
                  <a:pt x="62802" y="244153"/>
                  <a:pt x="56445" y="214489"/>
                </a:cubicBezTo>
                <a:cubicBezTo>
                  <a:pt x="51459" y="191218"/>
                  <a:pt x="41393" y="169334"/>
                  <a:pt x="33867" y="146756"/>
                </a:cubicBezTo>
                <a:lnTo>
                  <a:pt x="11289" y="79023"/>
                </a:lnTo>
                <a:cubicBezTo>
                  <a:pt x="7526" y="67734"/>
                  <a:pt x="0" y="57056"/>
                  <a:pt x="0" y="45156"/>
                </a:cubicBezTo>
                <a:lnTo>
                  <a:pt x="0" y="11289"/>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59" name="Straight Arrow Connector 58"/>
          <p:cNvCxnSpPr>
            <a:endCxn id="57" idx="14"/>
          </p:cNvCxnSpPr>
          <p:nvPr/>
        </p:nvCxnSpPr>
        <p:spPr>
          <a:xfrm flipV="1">
            <a:off x="2201333" y="4301067"/>
            <a:ext cx="22578" cy="440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57" idx="1"/>
          </p:cNvCxnSpPr>
          <p:nvPr/>
        </p:nvCxnSpPr>
        <p:spPr>
          <a:xfrm flipV="1">
            <a:off x="3239911" y="3781778"/>
            <a:ext cx="22578" cy="1693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p:cNvCxnSpPr>
            <a:endCxn id="54" idx="3"/>
          </p:cNvCxnSpPr>
          <p:nvPr/>
        </p:nvCxnSpPr>
        <p:spPr>
          <a:xfrm>
            <a:off x="1298222" y="2460978"/>
            <a:ext cx="316089" cy="12391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a:off x="3104444" y="2438400"/>
            <a:ext cx="79023" cy="1286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5" name="Straight Arrow Connector 74"/>
          <p:cNvCxnSpPr/>
          <p:nvPr/>
        </p:nvCxnSpPr>
        <p:spPr>
          <a:xfrm flipV="1">
            <a:off x="1016000" y="3759200"/>
            <a:ext cx="530578" cy="3725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4639733" y="2370667"/>
            <a:ext cx="699911" cy="993422"/>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flipH="1" flipV="1">
            <a:off x="3736622" y="3522133"/>
            <a:ext cx="654756" cy="643467"/>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p:cNvCxnSpPr/>
          <p:nvPr/>
        </p:nvCxnSpPr>
        <p:spPr>
          <a:xfrm flipV="1">
            <a:off x="4380089" y="3465689"/>
            <a:ext cx="1670755" cy="699911"/>
          </a:xfrm>
          <a:prstGeom prst="straightConnector1">
            <a:avLst/>
          </a:prstGeom>
          <a:ln w="3175">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MILD STEEL 3</a:t>
            </a:r>
            <a:endParaRPr lang="en-GB" dirty="0"/>
          </a:p>
        </p:txBody>
      </p:sp>
      <p:sp>
        <p:nvSpPr>
          <p:cNvPr id="3" name="Content Placeholder 2"/>
          <p:cNvSpPr>
            <a:spLocks noGrp="1"/>
          </p:cNvSpPr>
          <p:nvPr>
            <p:ph idx="1"/>
          </p:nvPr>
        </p:nvSpPr>
        <p:spPr/>
        <p:txBody>
          <a:bodyPr>
            <a:normAutofit lnSpcReduction="10000"/>
          </a:bodyPr>
          <a:lstStyle/>
          <a:p>
            <a:pPr algn="just"/>
            <a:r>
              <a:rPr lang="en-GB" dirty="0" smtClean="0"/>
              <a:t>BOTH THESE PROCESSES WERE DISCONTINUED IN THE WESTERN WORLD IN ABOUT AD 2000 AND, TODAY SHIPBUILDING STEEL IS PRODUCED BY THE ELECTRIC ARC METHOD.   IT IS STILL POSSIBLE TO FIND BARGES BUILT FROM STEEL PRODUCED BY THE BASIC OXYGEN PROCESS BUT THAT METAL SUFFERS FROM THE SAME DEFECT AS BESSEMER STEEL AND IS NOT ALLOWED TO BE USED ON CLASSED SHIPS.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6</a:t>
            </a:fld>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PITTING 6</a:t>
            </a:r>
            <a:endParaRPr lang="en-GB" dirty="0"/>
          </a:p>
        </p:txBody>
      </p:sp>
      <p:sp>
        <p:nvSpPr>
          <p:cNvPr id="3" name="Content Placeholder 2"/>
          <p:cNvSpPr>
            <a:spLocks noGrp="1"/>
          </p:cNvSpPr>
          <p:nvPr>
            <p:ph idx="1"/>
          </p:nvPr>
        </p:nvSpPr>
        <p:spPr/>
        <p:txBody>
          <a:bodyPr/>
          <a:lstStyle/>
          <a:p>
            <a:pPr algn="just"/>
            <a:r>
              <a:rPr lang="en-GB" dirty="0" smtClean="0"/>
              <a:t>WITH GALVANISM, THE PITTING TENDS TO BE SPREAD ALONG THE WIND AND WATER STRAKE OVER THE FULL LENGTH OF THE VESSEL BUT WITH TRUE ELECTROLYSIS THE PITTING TENDS TO BE CONCENTRATED IN ONE AREA AND IS USUALLY DUE TO AN EARTH LEAK ON  THE VESSEL’S ELECTRICAL SYSTEM OR TO A STRAY CURRENT LEAK ON NEARBY VESSELS OR MOORING PONTOONS.</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60</a:t>
            </a:fld>
            <a:endParaRPr lang="en-GB"/>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STRAY CURRENTS AND ELECTROLYSIS 1</a:t>
            </a:r>
            <a:endParaRPr lang="en-GB" dirty="0"/>
          </a:p>
        </p:txBody>
      </p:sp>
      <p:sp>
        <p:nvSpPr>
          <p:cNvPr id="3" name="Content Placeholder 2"/>
          <p:cNvSpPr>
            <a:spLocks noGrp="1"/>
          </p:cNvSpPr>
          <p:nvPr>
            <p:ph idx="1"/>
          </p:nvPr>
        </p:nvSpPr>
        <p:spPr/>
        <p:txBody>
          <a:bodyPr>
            <a:normAutofit fontScale="85000" lnSpcReduction="10000"/>
          </a:bodyPr>
          <a:lstStyle/>
          <a:p>
            <a:pPr algn="just"/>
            <a:r>
              <a:rPr lang="en-GB" dirty="0" smtClean="0"/>
              <a:t>IN THE EARLY DAYS WHEN D.C. ELECTRICITY WAS FIRST USED ON SHIPBOARD THE HULL WAS OFTEN USED AS AN EARTH RETURN.  THIS RESULTED IN PITTING OF THE HULL WHICH </a:t>
            </a:r>
            <a:r>
              <a:rPr lang="en-GB" b="1" u="sng" dirty="0" smtClean="0">
                <a:solidFill>
                  <a:srgbClr val="FF0000"/>
                </a:solidFill>
              </a:rPr>
              <a:t>WAS</a:t>
            </a:r>
            <a:r>
              <a:rPr lang="en-GB" dirty="0" smtClean="0"/>
              <a:t> DUE TO ELECTROLYSIS.   AS IT IS NO LONGER ALLOWED TO USE THE HULL SO, THAT SOURCE OF ELECTROLYSIS CEASED AND ANY PITTING FOUND TODAY IS USUALLY DUE TO GALVANISM AND SHOULD </a:t>
            </a:r>
            <a:r>
              <a:rPr lang="en-GB" b="1" u="sng" dirty="0" smtClean="0">
                <a:solidFill>
                  <a:srgbClr val="FF0000"/>
                </a:solidFill>
              </a:rPr>
              <a:t>NOT</a:t>
            </a:r>
            <a:r>
              <a:rPr lang="en-GB" dirty="0" smtClean="0"/>
              <a:t> BE CALLED ELECTROLYSIS.    HOWEVER, THERE ARE STRAY CURRENTS FROM ONE OF THREE POSSIBLE SOURCES WHICH DO CAUSE ELCTROLYTIC PITTING.   THOSE SOURCES ARE: -</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61</a:t>
            </a:fld>
            <a:endParaRPr lang="en-GB"/>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STRAY CURRENTS AND ELECTROLYSIS 2</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BAD CONNECTIONS TO EARTH ON BOARD THE SUBJECT BOAT.</a:t>
            </a:r>
          </a:p>
          <a:p>
            <a:pPr algn="just"/>
            <a:endParaRPr lang="en-GB" dirty="0" smtClean="0"/>
          </a:p>
          <a:p>
            <a:pPr algn="just"/>
            <a:r>
              <a:rPr lang="en-GB" dirty="0" smtClean="0"/>
              <a:t>BAD CONNECTIONS TO EARTH ON A NEARBY BOAT TO WHICH THE SUBJECT BOAT IS ELECTRICALLY CONNECTED.</a:t>
            </a:r>
          </a:p>
          <a:p>
            <a:pPr algn="just"/>
            <a:endParaRPr lang="en-GB" dirty="0" smtClean="0"/>
          </a:p>
          <a:p>
            <a:pPr algn="just"/>
            <a:r>
              <a:rPr lang="en-GB" dirty="0" smtClean="0"/>
              <a:t>INDUCED CURRENTS OR BAD EARTH CONNECTIONS IN THE NEUTRAL LINE IN A THREE WIRE (A.C.) ON THE PONTOON TO WHICH THE SUBJECT BOAT IS ELECTRICALLY CONNECTED.</a:t>
            </a:r>
          </a:p>
          <a:p>
            <a:pPr algn="just"/>
            <a:endParaRPr lang="en-GB" dirty="0" smtClean="0"/>
          </a:p>
          <a:p>
            <a:pPr algn="just"/>
            <a:r>
              <a:rPr lang="en-GB" dirty="0" smtClean="0"/>
              <a:t>IT IS INCUMBENT UPON THE BOAT OWNER TO TAKE CARE OF HIS OWN BOAT AND TO BE CAREFUL OF WHERE AND HOW HE MOORS UP.</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62</a:t>
            </a:fld>
            <a:endParaRPr lang="en-GB"/>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STRAY CURRENTS AND ELECTROLYSIS 2</a:t>
            </a:r>
            <a:endParaRPr lang="en-GB" dirty="0"/>
          </a:p>
        </p:txBody>
      </p:sp>
      <p:sp>
        <p:nvSpPr>
          <p:cNvPr id="3" name="Content Placeholder 2"/>
          <p:cNvSpPr>
            <a:spLocks noGrp="1"/>
          </p:cNvSpPr>
          <p:nvPr>
            <p:ph idx="1"/>
          </p:nvPr>
        </p:nvSpPr>
        <p:spPr/>
        <p:txBody>
          <a:bodyPr/>
          <a:lstStyle/>
          <a:p>
            <a:pPr algn="ctr"/>
            <a:endParaRPr lang="en-GB" sz="4400" dirty="0" smtClean="0"/>
          </a:p>
          <a:p>
            <a:pPr algn="just"/>
            <a:r>
              <a:rPr lang="en-GB" sz="4400" dirty="0" smtClean="0"/>
              <a:t>STRAY ELECTRIC CURRENTS TAKE</a:t>
            </a:r>
          </a:p>
          <a:p>
            <a:pPr algn="just"/>
            <a:r>
              <a:rPr lang="en-GB" sz="4400" dirty="0" smtClean="0"/>
              <a:t> THE SHORTEST PATH TO EARTH</a:t>
            </a:r>
            <a:r>
              <a:rPr lang="en-GB" dirty="0" smtClean="0"/>
              <a:t>.</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63</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CREVICE AND JACKING CORROSION</a:t>
            </a:r>
            <a:endParaRPr lang="en-GB" dirty="0"/>
          </a:p>
        </p:txBody>
      </p:sp>
      <p:sp>
        <p:nvSpPr>
          <p:cNvPr id="3" name="Content Placeholder 2"/>
          <p:cNvSpPr>
            <a:spLocks noGrp="1"/>
          </p:cNvSpPr>
          <p:nvPr>
            <p:ph idx="1"/>
          </p:nvPr>
        </p:nvSpPr>
        <p:spPr/>
        <p:txBody>
          <a:bodyPr/>
          <a:lstStyle/>
          <a:p>
            <a:pPr algn="just"/>
            <a:r>
              <a:rPr lang="en-GB" dirty="0" smtClean="0"/>
              <a:t>THIS FORM OF CORROSION IS GALVANIC IN ORIGIN AND CAN HAVE SEVERE EFFECTS ON THE BOAT’S STRUCTURE.   SEE SLIDE 62.</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64</a:t>
            </a:fld>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CREVICE AND JACKING CORROSION</a:t>
            </a:r>
            <a:endParaRPr lang="en-GB" dirty="0"/>
          </a:p>
        </p:txBody>
      </p:sp>
      <p:sp>
        <p:nvSpPr>
          <p:cNvPr id="3" name="Content Placeholder 2"/>
          <p:cNvSpPr>
            <a:spLocks noGrp="1"/>
          </p:cNvSpPr>
          <p:nvPr>
            <p:ph idx="1"/>
          </p:nvPr>
        </p:nvSpPr>
        <p:spPr>
          <a:xfrm>
            <a:off x="423334" y="1656644"/>
            <a:ext cx="8229600" cy="4525963"/>
          </a:xfrm>
        </p:spPr>
        <p:txBody>
          <a:bodyPr/>
          <a:lstStyle/>
          <a:p>
            <a:pPr>
              <a:buNone/>
            </a:pP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65</a:t>
            </a:fld>
            <a:endParaRPr lang="en-GB"/>
          </a:p>
        </p:txBody>
      </p:sp>
      <p:pic>
        <p:nvPicPr>
          <p:cNvPr id="1026" name="Picture 2" descr="jacking corrosion"/>
          <p:cNvPicPr>
            <a:picLocks noChangeAspect="1" noChangeArrowheads="1"/>
          </p:cNvPicPr>
          <p:nvPr/>
        </p:nvPicPr>
        <p:blipFill>
          <a:blip r:embed="rId3" cstate="print"/>
          <a:srcRect/>
          <a:stretch>
            <a:fillRect/>
          </a:stretch>
        </p:blipFill>
        <p:spPr bwMode="auto">
          <a:xfrm>
            <a:off x="1682045" y="1727200"/>
            <a:ext cx="5843654" cy="4380089"/>
          </a:xfrm>
          <a:prstGeom prst="rect">
            <a:avLst/>
          </a:prstGeom>
          <a:noFill/>
          <a:ln w="9525">
            <a:noFill/>
            <a:miter lim="800000"/>
            <a:headEnd/>
            <a:tailEnd/>
          </a:ln>
        </p:spPr>
      </p:pic>
      <p:cxnSp>
        <p:nvCxnSpPr>
          <p:cNvPr id="9" name="Straight Arrow Connector 8"/>
          <p:cNvCxnSpPr/>
          <p:nvPr/>
        </p:nvCxnSpPr>
        <p:spPr>
          <a:xfrm flipV="1">
            <a:off x="1253067" y="3149600"/>
            <a:ext cx="2359377" cy="1196622"/>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CORROSION AREAS 1</a:t>
            </a:r>
            <a:endParaRPr lang="en-GB" dirty="0"/>
          </a:p>
        </p:txBody>
      </p:sp>
      <p:sp>
        <p:nvSpPr>
          <p:cNvPr id="3" name="Content Placeholder 2"/>
          <p:cNvSpPr>
            <a:spLocks noGrp="1"/>
          </p:cNvSpPr>
          <p:nvPr>
            <p:ph idx="1"/>
          </p:nvPr>
        </p:nvSpPr>
        <p:spPr/>
        <p:txBody>
          <a:bodyPr>
            <a:normAutofit fontScale="47500" lnSpcReduction="20000"/>
          </a:bodyPr>
          <a:lstStyle/>
          <a:p>
            <a:pPr algn="just"/>
            <a:r>
              <a:rPr lang="en-GB" dirty="0" smtClean="0"/>
              <a:t>GENERAL CORROSION IN THE FORM OF HAEMATITE AND MAGNETITE ARE MOST LIKELY TO BE FOUND IN THE FOLLOWING PLACES: -</a:t>
            </a:r>
          </a:p>
          <a:p>
            <a:pPr algn="just"/>
            <a:endParaRPr lang="en-GB" dirty="0"/>
          </a:p>
          <a:p>
            <a:pPr algn="just"/>
            <a:r>
              <a:rPr lang="en-GB" dirty="0" smtClean="0"/>
              <a:t>ON THE BOTTOM PLATES OF DUTCH BARGES, NARROWBOATS AND OTHER BARGES</a:t>
            </a:r>
          </a:p>
          <a:p>
            <a:pPr algn="just"/>
            <a:endParaRPr lang="en-GB" dirty="0"/>
          </a:p>
          <a:p>
            <a:pPr algn="just"/>
            <a:r>
              <a:rPr lang="en-GB" dirty="0" smtClean="0"/>
              <a:t>THE HEELS OF BULKHEADS ESPECIALLY IN WAY OF HOLD CEILINGS</a:t>
            </a:r>
          </a:p>
          <a:p>
            <a:pPr algn="just"/>
            <a:endParaRPr lang="en-GB" dirty="0"/>
          </a:p>
          <a:p>
            <a:pPr algn="just"/>
            <a:r>
              <a:rPr lang="en-GB" dirty="0" smtClean="0"/>
              <a:t>THE INSIDE OF WATER BALLAST AND FRESH WATER TANKS AND THE SHELL PLATING IN WAY</a:t>
            </a:r>
          </a:p>
          <a:p>
            <a:pPr algn="just"/>
            <a:endParaRPr lang="en-GB" dirty="0"/>
          </a:p>
          <a:p>
            <a:pPr algn="just"/>
            <a:r>
              <a:rPr lang="en-GB" dirty="0" smtClean="0"/>
              <a:t>FORE PEAKS, AFTER PEAKS AND THE INSIDE OF COUNTER STERNS AND THE SHELL PLATING IN WAY.</a:t>
            </a:r>
          </a:p>
          <a:p>
            <a:pPr algn="just"/>
            <a:endParaRPr lang="en-GB" dirty="0"/>
          </a:p>
          <a:p>
            <a:pPr algn="just"/>
            <a:r>
              <a:rPr lang="en-GB" dirty="0" smtClean="0"/>
              <a:t>INACCESSIBLE PLACES IN WAY OF THE HEADS</a:t>
            </a:r>
          </a:p>
          <a:p>
            <a:pPr algn="just"/>
            <a:endParaRPr lang="en-GB" dirty="0"/>
          </a:p>
          <a:p>
            <a:pPr algn="just"/>
            <a:r>
              <a:rPr lang="en-GB" dirty="0" smtClean="0"/>
              <a:t>FLOORS UNDER HOLD OR ACCOMMODATION CEILINGS.</a:t>
            </a:r>
          </a:p>
          <a:p>
            <a:pPr algn="just"/>
            <a:endParaRPr lang="en-GB" dirty="0" smtClean="0"/>
          </a:p>
          <a:p>
            <a:pPr algn="just"/>
            <a:r>
              <a:rPr lang="en-GB" dirty="0" smtClean="0"/>
              <a:t>THIS DOES NOT MEAN THAT IT WILL NOT BE FOUND ELSEWHERE.</a:t>
            </a:r>
          </a:p>
          <a:p>
            <a:endParaRPr lang="en-GB" dirty="0"/>
          </a:p>
          <a:p>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66</a:t>
            </a:fld>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CORROSION AREAS 2</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PITTING DUE TO GALVANISM IS USUALLY FOUND ALONG BOTH SIDES OF THE VESSEL IN WAY OF THE WIND AND WATERLINE STRAKE</a:t>
            </a:r>
          </a:p>
          <a:p>
            <a:pPr algn="just"/>
            <a:endParaRPr lang="en-GB" dirty="0"/>
          </a:p>
          <a:p>
            <a:pPr algn="just"/>
            <a:r>
              <a:rPr lang="en-GB" dirty="0" smtClean="0"/>
              <a:t>CREVICE AND JACKING CORROSION IS USUALLY FOUND UNDER OR BEHIND HALF ROUND RUBBING BARS ALONG THE SHELL OR ON THE TOP OF BULWARKS AND, IN DUTCH BARGES, BETWEEN THE FACE OF THE FRAMES AND THE INSIDE OF THE SHELL PLATING AT PLACES WHERE THE FRAMES HAVE BEEN SPRUNG OVER THE SEAMS.   IT IS OFTEN ENCOURAGED BY THE DAFT PRACTICE OF FULLY WELDING THE TOP OF RUBBING BARS ON NARROW BOATS WHILE LEAVING THE BOTTOM OF THE BARS ONLY STITCH WELDED.</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67</a:t>
            </a:fld>
            <a:endParaRPr lang="en-GB"/>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FF0000"/>
                </a:solidFill>
              </a:rPr>
              <a:t>WARNING</a:t>
            </a:r>
            <a:endParaRPr lang="en-GB" u="sng" dirty="0">
              <a:solidFill>
                <a:srgbClr val="FF0000"/>
              </a:solidFill>
            </a:endParaRPr>
          </a:p>
        </p:txBody>
      </p:sp>
      <p:sp>
        <p:nvSpPr>
          <p:cNvPr id="3" name="Content Placeholder 2"/>
          <p:cNvSpPr>
            <a:spLocks noGrp="1"/>
          </p:cNvSpPr>
          <p:nvPr>
            <p:ph idx="1"/>
          </p:nvPr>
        </p:nvSpPr>
        <p:spPr/>
        <p:txBody>
          <a:bodyPr>
            <a:normAutofit lnSpcReduction="10000"/>
          </a:bodyPr>
          <a:lstStyle/>
          <a:p>
            <a:pPr algn="just"/>
            <a:r>
              <a:rPr lang="en-GB" dirty="0" smtClean="0"/>
              <a:t>ULTRASONIC THICKNESS TESTING IS OF NO USE IN MEASURING CORROSION DUE TO PITTING.   NOR DOES IT GIVE AN AVERAGE THICKNESS OF THE PLATE TESTED ONLY A SPOT THICKNESS AT THE POINT WHERE THE PROBE WAS APPLIED.   IN SURVEYING SHELL PLATING, THEREFORE, THE MARINE SURVEYOR </a:t>
            </a:r>
            <a:r>
              <a:rPr lang="en-GB" b="1" u="sng" dirty="0" smtClean="0">
                <a:solidFill>
                  <a:srgbClr val="FF0000"/>
                </a:solidFill>
              </a:rPr>
              <a:t>MUST</a:t>
            </a:r>
            <a:r>
              <a:rPr lang="en-GB" dirty="0" smtClean="0"/>
              <a:t> USE HIS HAMMER.  UTS IS </a:t>
            </a:r>
            <a:r>
              <a:rPr lang="en-GB" b="1" u="sng" dirty="0" smtClean="0">
                <a:solidFill>
                  <a:srgbClr val="FF0000"/>
                </a:solidFill>
              </a:rPr>
              <a:t>NOT</a:t>
            </a:r>
            <a:r>
              <a:rPr lang="en-GB" dirty="0" smtClean="0"/>
              <a:t> A SUBSTITUTE FOR A HAMMER TEST, ONLY AN ADDENDUM THERETO.</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68</a:t>
            </a:fld>
            <a:endParaRPr lang="en-GB"/>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1</a:t>
            </a:r>
            <a:endParaRPr lang="en-GB" dirty="0"/>
          </a:p>
        </p:txBody>
      </p:sp>
      <p:sp>
        <p:nvSpPr>
          <p:cNvPr id="3" name="Content Placeholder 2"/>
          <p:cNvSpPr>
            <a:spLocks noGrp="1"/>
          </p:cNvSpPr>
          <p:nvPr>
            <p:ph idx="1"/>
          </p:nvPr>
        </p:nvSpPr>
        <p:spPr/>
        <p:txBody>
          <a:bodyPr/>
          <a:lstStyle/>
          <a:p>
            <a:pPr algn="just"/>
            <a:r>
              <a:rPr lang="en-GB" dirty="0" smtClean="0"/>
              <a:t>FOR SOME UNSPECIFIED REASON MOST MARINE INSURANCE COMPANIES ARE ALLEGED TO REQUIRE A MINIMUM THICKNESS OF SHELL PLATING OF 4 MM REGARDLESS OF THE SIZE OF THE VESSEL OR THE ORIGINAL THICKNESS OF THE PLATE.  NOBODY HAS BEEN ABLE TO GIVE A IDEA WHENCE THAT FIGURE WAS DERIVED OR TO JUSTIFY IT IN ANY WAY.</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69</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MILD STEEL </a:t>
            </a:r>
            <a:r>
              <a:rPr lang="en-GB" dirty="0" smtClean="0"/>
              <a:t>4</a:t>
            </a:r>
            <a:endParaRPr lang="en-GB" dirty="0"/>
          </a:p>
        </p:txBody>
      </p:sp>
      <p:sp>
        <p:nvSpPr>
          <p:cNvPr id="3" name="Content Placeholder 2"/>
          <p:cNvSpPr>
            <a:spLocks noGrp="1"/>
          </p:cNvSpPr>
          <p:nvPr>
            <p:ph idx="1"/>
          </p:nvPr>
        </p:nvSpPr>
        <p:spPr/>
        <p:txBody>
          <a:bodyPr>
            <a:normAutofit lnSpcReduction="10000"/>
          </a:bodyPr>
          <a:lstStyle/>
          <a:p>
            <a:r>
              <a:rPr lang="en-GB" dirty="0" smtClean="0"/>
              <a:t>Mild steel is historically made by a number of processes.   The Bessemer process was extensively used on the Continent and in the U.S. But not the UK.    It was revamped in the middle of the twentieth century as the Basic Oxygen process.   Steel made by either of these processes may not bee used to construct classed ships as the steel contains considerable quantities of nitrogen and is very brittle especially in cold weather.</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a:t>
            </a:fld>
            <a:endParaRPr lang="en-GB"/>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2</a:t>
            </a:r>
            <a:endParaRPr lang="en-GB" dirty="0"/>
          </a:p>
        </p:txBody>
      </p:sp>
      <p:sp>
        <p:nvSpPr>
          <p:cNvPr id="3" name="Content Placeholder 2"/>
          <p:cNvSpPr>
            <a:spLocks noGrp="1"/>
          </p:cNvSpPr>
          <p:nvPr>
            <p:ph idx="1"/>
          </p:nvPr>
        </p:nvSpPr>
        <p:spPr/>
        <p:txBody>
          <a:bodyPr>
            <a:normAutofit fontScale="70000" lnSpcReduction="20000"/>
          </a:bodyPr>
          <a:lstStyle/>
          <a:p>
            <a:pPr algn="just"/>
            <a:r>
              <a:rPr lang="en-GB" dirty="0" smtClean="0"/>
              <a:t>FOR CLASSED SHIPS BUILT WITH SCANTLINGS IN ACCORDANCE WITH THE IACS COMMON STRUCTURAL RULES, SUBSTANTIAL CORROSION IS AN EXTENT OF CORROSION SUCH THAT THE OVERALL CORROSION PATTERN INDICATES A GAUGED OR MEASURED THICKNESS BETWEEN </a:t>
            </a:r>
            <a:r>
              <a:rPr lang="en-GB" dirty="0" err="1" smtClean="0"/>
              <a:t>t</a:t>
            </a:r>
            <a:r>
              <a:rPr lang="en-GB" baseline="-25000" dirty="0" err="1" smtClean="0"/>
              <a:t>NET</a:t>
            </a:r>
            <a:r>
              <a:rPr lang="en-GB" baseline="-25000" dirty="0" smtClean="0"/>
              <a:t> </a:t>
            </a:r>
            <a:r>
              <a:rPr lang="en-GB" dirty="0" smtClean="0"/>
              <a:t>MM AND </a:t>
            </a:r>
            <a:r>
              <a:rPr lang="en-GB" dirty="0" err="1" smtClean="0"/>
              <a:t>t</a:t>
            </a:r>
            <a:r>
              <a:rPr lang="en-GB" baseline="-25000" dirty="0" err="1" smtClean="0"/>
              <a:t>NET</a:t>
            </a:r>
            <a:r>
              <a:rPr lang="en-GB" baseline="-25000" dirty="0" smtClean="0"/>
              <a:t> </a:t>
            </a:r>
            <a:r>
              <a:rPr lang="en-GB" dirty="0" smtClean="0"/>
              <a:t>+ 0.5 MM AS INDICATED IN THE RED SECTION IN THE FIGURE ON SLIDE 68 BELOW.   THE VALUE OF </a:t>
            </a:r>
            <a:r>
              <a:rPr lang="en-GB" dirty="0" err="1" smtClean="0"/>
              <a:t>t</a:t>
            </a:r>
            <a:r>
              <a:rPr lang="en-GB" baseline="-25000" dirty="0" err="1" smtClean="0"/>
              <a:t>NET</a:t>
            </a:r>
            <a:r>
              <a:rPr lang="en-GB" baseline="-25000" dirty="0" smtClean="0"/>
              <a:t> </a:t>
            </a:r>
            <a:r>
              <a:rPr lang="en-GB" dirty="0" smtClean="0"/>
              <a:t>IS GENERALLY 80% OF THE ORIGINAL THICKNESS.   THE GIVEN FORMULA REPLACES THE ORIGINAL DEFINITION WHERE THE METAL WAS ALLOWED TO LOSE UP TO 75% OF THE ALLOWABLE DIMINUTION BEFORE THE CORROSION WAS DECLARED TO BE SUBSTANTIAL.   THIS IS A MORE REALISTIC METHOD THAN THE ARBIRARY AND UNRELIABLE 4 MM SUGGESTED BY UNDERWRITERS.</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70</a:t>
            </a:fld>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636889" y="2935111"/>
            <a:ext cx="5136444" cy="190782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200" dirty="0" smtClean="0"/>
              <a:t>ALLOWABLE THICKNESS LOSS 3</a:t>
            </a:r>
            <a:br>
              <a:rPr lang="en-GB" sz="3200" dirty="0" smtClean="0"/>
            </a:br>
            <a:r>
              <a:rPr lang="en-GB" sz="3200" dirty="0" smtClean="0"/>
              <a:t>CLASS DEFINITION OF SUBSTANTIAL CORROSION</a:t>
            </a:r>
            <a:endParaRPr lang="en-GB" sz="3200" dirty="0"/>
          </a:p>
        </p:txBody>
      </p:sp>
      <p:sp>
        <p:nvSpPr>
          <p:cNvPr id="3" name="Content Placeholder 2"/>
          <p:cNvSpPr>
            <a:spLocks noGrp="1"/>
          </p:cNvSpPr>
          <p:nvPr>
            <p:ph idx="1"/>
          </p:nvPr>
        </p:nvSpPr>
        <p:spPr/>
        <p:txBody>
          <a:bodyPr>
            <a:normAutofit/>
          </a:bodyPr>
          <a:lstStyle/>
          <a:p>
            <a:r>
              <a:rPr lang="en-GB" sz="1400" dirty="0" smtClean="0"/>
              <a:t>MAXIMUM ALLOWABLE DIMINUTION	</a:t>
            </a:r>
            <a:r>
              <a:rPr lang="en-GB" sz="1400" dirty="0" err="1" smtClean="0"/>
              <a:t>DIMINUTION</a:t>
            </a:r>
            <a:r>
              <a:rPr lang="en-GB" sz="1400" dirty="0" smtClean="0"/>
              <a:t> WITHIN THIS RANGE IS ACCEPTABLE AND</a:t>
            </a:r>
          </a:p>
          <a:p>
            <a:pPr lvl="8"/>
            <a:r>
              <a:rPr lang="en-GB" sz="1400" dirty="0" smtClean="0"/>
              <a:t>NO ACTION IS NEEDED OTHER THAN RECOATING</a:t>
            </a:r>
          </a:p>
          <a:p>
            <a:pPr lvl="8"/>
            <a:endParaRPr lang="en-GB" sz="1400" dirty="0" smtClean="0"/>
          </a:p>
          <a:p>
            <a:pPr marL="22225" lvl="8" indent="6977063"/>
            <a:r>
              <a:rPr lang="en-GB" sz="1400" dirty="0" smtClean="0"/>
              <a:t>0.5 MM</a:t>
            </a:r>
          </a:p>
          <a:p>
            <a:pPr marL="22225" lvl="8" indent="-22225"/>
            <a:endParaRPr lang="en-GB" sz="1400" dirty="0" smtClean="0"/>
          </a:p>
          <a:p>
            <a:pPr marL="22225" lvl="8" indent="-22225"/>
            <a:endParaRPr lang="en-GB" sz="1400" dirty="0" smtClean="0"/>
          </a:p>
          <a:p>
            <a:pPr marL="22225" lvl="8" indent="1863725"/>
            <a:r>
              <a:rPr lang="en-GB" sz="1400" dirty="0" smtClean="0"/>
              <a:t>ACTION IS NEEDED AT THIS POINT</a:t>
            </a:r>
          </a:p>
          <a:p>
            <a:pPr marL="22225" lvl="8" indent="1230313"/>
            <a:r>
              <a:rPr lang="en-GB" sz="1400" dirty="0" smtClean="0"/>
              <a:t>       t-ORIGINAL					SUBSTANTIAL</a:t>
            </a:r>
          </a:p>
          <a:p>
            <a:pPr marL="22225" lvl="8" indent="-22225"/>
            <a:r>
              <a:rPr lang="en-GB" sz="1400" dirty="0" smtClean="0"/>
              <a:t>  							 CORROSION</a:t>
            </a:r>
          </a:p>
          <a:p>
            <a:pPr marL="22225" lvl="8" indent="-22225"/>
            <a:r>
              <a:rPr lang="en-GB" sz="1400" dirty="0" smtClean="0"/>
              <a:t>					     	     t-NET</a:t>
            </a:r>
          </a:p>
          <a:p>
            <a:pPr marL="22225" lvl="8" indent="3297238">
              <a:buNone/>
            </a:pPr>
            <a:r>
              <a:rPr lang="en-GB" sz="1400" dirty="0" smtClean="0"/>
              <a:t>EXCESSIVE CORROSION BEGINS</a:t>
            </a:r>
          </a:p>
          <a:p>
            <a:pPr marL="22225" lvl="8" indent="3748088"/>
            <a:r>
              <a:rPr lang="en-GB" sz="1400" dirty="0" smtClean="0"/>
              <a:t>AT THIS POINT</a:t>
            </a:r>
          </a:p>
          <a:p>
            <a:pPr marL="22225" lvl="8" indent="3748088"/>
            <a:endParaRPr lang="en-GB" sz="1400" dirty="0" smtClean="0"/>
          </a:p>
          <a:p>
            <a:pPr marL="22225" lvl="8" indent="3748088"/>
            <a:endParaRPr lang="en-GB" sz="1400" dirty="0" smtClean="0"/>
          </a:p>
          <a:p>
            <a:pPr marL="22225" lvl="8" indent="609600">
              <a:buNone/>
            </a:pPr>
            <a:r>
              <a:rPr lang="en-GB" sz="1400" dirty="0" smtClean="0"/>
              <a:t>THIS APPLIES TO GENERAL CORROSION – PITTING HAS TO BE DEALT WITH DIFFERENTLY	</a:t>
            </a:r>
          </a:p>
          <a:p>
            <a:pPr marL="22225" lvl="8" indent="-22225"/>
            <a:endParaRPr lang="en-GB" sz="1400"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71</a:t>
            </a:fld>
            <a:endParaRPr lang="en-GB"/>
          </a:p>
        </p:txBody>
      </p:sp>
      <p:sp>
        <p:nvSpPr>
          <p:cNvPr id="7" name="Rectangle 6"/>
          <p:cNvSpPr/>
          <p:nvPr/>
        </p:nvSpPr>
        <p:spPr>
          <a:xfrm>
            <a:off x="1636889" y="2404533"/>
            <a:ext cx="5125155" cy="3499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636889" y="2765778"/>
            <a:ext cx="5136444" cy="15804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5542844" y="2167467"/>
            <a:ext cx="0" cy="22577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flipV="1">
            <a:off x="5576711" y="2754489"/>
            <a:ext cx="11289" cy="2822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H="1" flipV="1">
            <a:off x="3578578" y="2754489"/>
            <a:ext cx="22578" cy="4289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188178" y="2302933"/>
            <a:ext cx="1388533" cy="29351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4176889" y="1952978"/>
            <a:ext cx="203200" cy="33866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01511" y="2393244"/>
            <a:ext cx="756356"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a:off x="801511" y="2923821"/>
            <a:ext cx="77893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1309511" y="2393244"/>
            <a:ext cx="0" cy="53057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824089" y="1851378"/>
            <a:ext cx="349955" cy="395111"/>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a:off x="824089" y="2246489"/>
            <a:ext cx="485422" cy="4176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1964267" y="2393244"/>
            <a:ext cx="33866" cy="24384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flipV="1">
            <a:off x="4865511" y="2935111"/>
            <a:ext cx="372533" cy="123048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flipV="1">
            <a:off x="6795911" y="2743200"/>
            <a:ext cx="1501423" cy="2257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9" name="Straight Arrow Connector 48"/>
          <p:cNvCxnSpPr/>
          <p:nvPr/>
        </p:nvCxnSpPr>
        <p:spPr>
          <a:xfrm>
            <a:off x="7710311" y="2607733"/>
            <a:ext cx="11289" cy="13546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6829778" y="2889956"/>
            <a:ext cx="1456266" cy="2257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flipV="1">
            <a:off x="7721600" y="2901246"/>
            <a:ext cx="1" cy="2596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p:nvPr/>
        </p:nvCxnSpPr>
        <p:spPr>
          <a:xfrm flipV="1">
            <a:off x="6208889" y="2912535"/>
            <a:ext cx="1" cy="1907821"/>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716889" y="2393244"/>
            <a:ext cx="654755"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a:off x="7100711" y="2212622"/>
            <a:ext cx="0" cy="18062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flipV="1">
            <a:off x="7168444" y="2901244"/>
            <a:ext cx="11289" cy="53057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4</a:t>
            </a:r>
            <a:endParaRPr lang="en-GB" dirty="0"/>
          </a:p>
        </p:txBody>
      </p:sp>
      <p:sp>
        <p:nvSpPr>
          <p:cNvPr id="3" name="Content Placeholder 2"/>
          <p:cNvSpPr>
            <a:spLocks noGrp="1"/>
          </p:cNvSpPr>
          <p:nvPr>
            <p:ph idx="1"/>
          </p:nvPr>
        </p:nvSpPr>
        <p:spPr/>
        <p:txBody>
          <a:bodyPr/>
          <a:lstStyle/>
          <a:p>
            <a:pPr algn="just"/>
            <a:r>
              <a:rPr lang="en-GB" dirty="0" smtClean="0"/>
              <a:t>FOR DUTCH BARGES AND NARROW BOATS THERE ARE PUBLISHED FORMULAE THAT TAKE ACCOUNT OF THE VESSEL’S PRINCIPAL DIMENSIONS AND WHICH THE MARINE SURVEYOR MAY USE TO DETERMINE THE MINIMUM ALLOWABLE THICKNESS OF THE HULL PROVIDED THAT HE TAKES NOTICE OF THE LIMITS OF ULTRASONIC THICKNESS MEASUREMENTS.</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72</a:t>
            </a:fld>
            <a:endParaRPr lang="en-GB"/>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5</a:t>
            </a:r>
            <a:endParaRPr lang="en-GB" dirty="0"/>
          </a:p>
        </p:txBody>
      </p:sp>
      <p:sp>
        <p:nvSpPr>
          <p:cNvPr id="3" name="Content Placeholder 2"/>
          <p:cNvSpPr>
            <a:spLocks noGrp="1"/>
          </p:cNvSpPr>
          <p:nvPr>
            <p:ph idx="1"/>
          </p:nvPr>
        </p:nvSpPr>
        <p:spPr/>
        <p:txBody>
          <a:bodyPr>
            <a:normAutofit/>
          </a:bodyPr>
          <a:lstStyle/>
          <a:p>
            <a:r>
              <a:rPr lang="en-GB" sz="1800" dirty="0" smtClean="0"/>
              <a:t>FOR DUTCH BARGES: -</a:t>
            </a:r>
          </a:p>
          <a:p>
            <a:endParaRPr lang="en-GB" sz="1800" dirty="0" smtClean="0"/>
          </a:p>
          <a:p>
            <a:pPr marL="914400" lvl="8" indent="0"/>
            <a:r>
              <a:rPr lang="en-GB" sz="1800" dirty="0" err="1" smtClean="0"/>
              <a:t>t</a:t>
            </a:r>
            <a:r>
              <a:rPr lang="en-GB" sz="1800" baseline="-25000" dirty="0" err="1" smtClean="0"/>
              <a:t>BP</a:t>
            </a:r>
            <a:r>
              <a:rPr lang="en-GB" sz="1800" dirty="0" smtClean="0"/>
              <a:t>	=	L</a:t>
            </a:r>
            <a:r>
              <a:rPr lang="en-GB" sz="1800" baseline="-25000" dirty="0" smtClean="0"/>
              <a:t>WL</a:t>
            </a:r>
            <a:r>
              <a:rPr lang="en-GB" sz="1800" baseline="30000" dirty="0" smtClean="0"/>
              <a:t>2</a:t>
            </a:r>
            <a:r>
              <a:rPr lang="en-GB" sz="1800" dirty="0" smtClean="0"/>
              <a:t>T</a:t>
            </a:r>
            <a:r>
              <a:rPr lang="en-GB" sz="1800" baseline="-25000" dirty="0" smtClean="0"/>
              <a:t>M</a:t>
            </a:r>
            <a:r>
              <a:rPr lang="en-GB" sz="1800" dirty="0" smtClean="0"/>
              <a:t>/[L</a:t>
            </a:r>
            <a:r>
              <a:rPr lang="en-GB" sz="1800" baseline="-25000" dirty="0" smtClean="0"/>
              <a:t>WL</a:t>
            </a:r>
            <a:r>
              <a:rPr lang="en-GB" sz="1800" baseline="30000" dirty="0" smtClean="0"/>
              <a:t>2</a:t>
            </a:r>
            <a:r>
              <a:rPr lang="en-GB" sz="1800" dirty="0" smtClean="0"/>
              <a:t>/18.75 + 10.5]D</a:t>
            </a:r>
            <a:r>
              <a:rPr lang="en-GB" sz="1800" baseline="-25000" dirty="0" smtClean="0"/>
              <a:t>M</a:t>
            </a:r>
            <a:r>
              <a:rPr lang="en-GB" sz="1800" dirty="0" smtClean="0"/>
              <a:t> + </a:t>
            </a:r>
            <a:r>
              <a:rPr lang="en-GB" sz="1800" dirty="0" err="1" smtClean="0"/>
              <a:t>ky</a:t>
            </a:r>
            <a:r>
              <a:rPr lang="en-GB" sz="1800" dirty="0" smtClean="0"/>
              <a:t>		mm</a:t>
            </a:r>
          </a:p>
          <a:p>
            <a:pPr marL="914400" lvl="8" indent="0"/>
            <a:endParaRPr lang="en-GB" sz="1800" dirty="0" smtClean="0"/>
          </a:p>
          <a:p>
            <a:pPr marL="914400" lvl="8" indent="0"/>
            <a:r>
              <a:rPr lang="en-GB" sz="1800" dirty="0" smtClean="0"/>
              <a:t>where</a:t>
            </a:r>
          </a:p>
          <a:p>
            <a:pPr marL="914400" lvl="8" indent="0"/>
            <a:endParaRPr lang="en-GB" sz="1800" dirty="0" smtClean="0"/>
          </a:p>
          <a:p>
            <a:r>
              <a:rPr lang="en-GB" sz="1800" dirty="0" err="1" smtClean="0"/>
              <a:t>t</a:t>
            </a:r>
            <a:r>
              <a:rPr lang="en-GB" sz="1800" baseline="-25000" dirty="0" err="1" smtClean="0"/>
              <a:t>BP</a:t>
            </a:r>
            <a:r>
              <a:rPr lang="en-GB" sz="1800" dirty="0" smtClean="0"/>
              <a:t>	=	thickness of bottom and/or bilge plate			mm</a:t>
            </a:r>
          </a:p>
          <a:p>
            <a:r>
              <a:rPr lang="en-GB" sz="1800" dirty="0" smtClean="0"/>
              <a:t>		D</a:t>
            </a:r>
            <a:r>
              <a:rPr lang="en-GB" sz="1800" baseline="-25000" dirty="0" smtClean="0"/>
              <a:t>M</a:t>
            </a:r>
            <a:r>
              <a:rPr lang="en-GB" sz="1800" dirty="0" smtClean="0"/>
              <a:t>	=	moulded depth			m</a:t>
            </a:r>
          </a:p>
          <a:p>
            <a:r>
              <a:rPr lang="en-GB" sz="1800" dirty="0" smtClean="0"/>
              <a:t>		L</a:t>
            </a:r>
            <a:r>
              <a:rPr lang="en-GB" sz="1800" baseline="-25000" dirty="0" smtClean="0"/>
              <a:t>WL</a:t>
            </a:r>
            <a:r>
              <a:rPr lang="en-GB" sz="1800" dirty="0" smtClean="0"/>
              <a:t>	=	waterline length			m</a:t>
            </a:r>
          </a:p>
          <a:p>
            <a:r>
              <a:rPr lang="en-GB" sz="1800" dirty="0" smtClean="0"/>
              <a:t>		T</a:t>
            </a:r>
            <a:r>
              <a:rPr lang="en-GB" sz="1800" baseline="-25000" dirty="0" smtClean="0"/>
              <a:t>M</a:t>
            </a:r>
            <a:r>
              <a:rPr lang="en-GB" sz="1800" dirty="0" smtClean="0"/>
              <a:t>	=	mean draught			m</a:t>
            </a:r>
          </a:p>
          <a:p>
            <a:r>
              <a:rPr lang="en-GB" sz="1800" dirty="0" smtClean="0"/>
              <a:t>		k	=	a constant			-</a:t>
            </a:r>
          </a:p>
          <a:p>
            <a:r>
              <a:rPr lang="en-GB" sz="1800" dirty="0" smtClean="0"/>
              <a:t>		y	=	number of years to the</a:t>
            </a:r>
          </a:p>
          <a:p>
            <a:pPr lvl="8"/>
            <a:r>
              <a:rPr lang="en-GB" sz="1800" dirty="0" smtClean="0"/>
              <a:t>next dry docking			-</a:t>
            </a:r>
          </a:p>
          <a:p>
            <a:pPr marL="914400" lvl="8" indent="0"/>
            <a:endParaRPr lang="en-GB" sz="1800"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73</a:t>
            </a:fld>
            <a:endParaRPr lang="en-GB"/>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6</a:t>
            </a:r>
            <a:endParaRPr lang="en-GB" dirty="0"/>
          </a:p>
        </p:txBody>
      </p:sp>
      <p:sp>
        <p:nvSpPr>
          <p:cNvPr id="3" name="Content Placeholder 2"/>
          <p:cNvSpPr>
            <a:spLocks noGrp="1"/>
          </p:cNvSpPr>
          <p:nvPr>
            <p:ph idx="1"/>
          </p:nvPr>
        </p:nvSpPr>
        <p:spPr/>
        <p:txBody>
          <a:bodyPr>
            <a:normAutofit fontScale="92500"/>
          </a:bodyPr>
          <a:lstStyle/>
          <a:p>
            <a:r>
              <a:rPr lang="en-GB" sz="2100" dirty="0" smtClean="0"/>
              <a:t>FOR THE SIDE SHELL PLATING: -</a:t>
            </a:r>
          </a:p>
          <a:p>
            <a:endParaRPr lang="en-GB" sz="2100" dirty="0" smtClean="0"/>
          </a:p>
          <a:p>
            <a:r>
              <a:rPr lang="en-GB" sz="2100" dirty="0" smtClean="0"/>
              <a:t>	</a:t>
            </a:r>
            <a:r>
              <a:rPr lang="en-GB" sz="2100" dirty="0" err="1" smtClean="0"/>
              <a:t>t</a:t>
            </a:r>
            <a:r>
              <a:rPr lang="en-GB" sz="2100" baseline="-25000" dirty="0" err="1" smtClean="0"/>
              <a:t>SS</a:t>
            </a:r>
            <a:r>
              <a:rPr lang="en-GB" sz="2100" dirty="0" smtClean="0"/>
              <a:t>	=	[0.037(L</a:t>
            </a:r>
            <a:r>
              <a:rPr lang="en-GB" sz="2100" baseline="-25000" dirty="0" smtClean="0"/>
              <a:t>WL </a:t>
            </a:r>
            <a:r>
              <a:rPr lang="en-GB" sz="2100" dirty="0" smtClean="0"/>
              <a:t>- 10) + 1.26][</a:t>
            </a:r>
            <a:r>
              <a:rPr lang="en-GB" sz="2100" dirty="0" err="1" smtClean="0"/>
              <a:t>L</a:t>
            </a:r>
            <a:r>
              <a:rPr lang="en-GB" sz="2100" baseline="-25000" dirty="0" err="1" smtClean="0"/>
              <a:t>WL</a:t>
            </a:r>
            <a:r>
              <a:rPr lang="en-GB" sz="2100" dirty="0" err="1" smtClean="0"/>
              <a:t>f</a:t>
            </a:r>
            <a:r>
              <a:rPr lang="en-GB" sz="2100" dirty="0" smtClean="0"/>
              <a:t>]</a:t>
            </a:r>
            <a:r>
              <a:rPr lang="en-GB" sz="2100" baseline="30000" dirty="0" smtClean="0"/>
              <a:t>1/2</a:t>
            </a:r>
            <a:r>
              <a:rPr lang="en-GB" sz="2100" dirty="0" smtClean="0"/>
              <a:t>+ </a:t>
            </a:r>
            <a:r>
              <a:rPr lang="en-GB" sz="2100" dirty="0" err="1" smtClean="0"/>
              <a:t>ky</a:t>
            </a:r>
            <a:r>
              <a:rPr lang="en-GB" sz="2100" dirty="0" smtClean="0"/>
              <a:t>		mm</a:t>
            </a:r>
          </a:p>
          <a:p>
            <a:endParaRPr lang="en-GB" sz="2100" dirty="0" smtClean="0"/>
          </a:p>
          <a:p>
            <a:r>
              <a:rPr lang="en-GB" sz="2100" dirty="0" smtClean="0"/>
              <a:t>where</a:t>
            </a:r>
          </a:p>
          <a:p>
            <a:r>
              <a:rPr lang="en-GB" sz="2100" dirty="0" smtClean="0"/>
              <a:t> </a:t>
            </a:r>
          </a:p>
          <a:p>
            <a:r>
              <a:rPr lang="en-GB" sz="2100" dirty="0" smtClean="0"/>
              <a:t>	</a:t>
            </a:r>
            <a:r>
              <a:rPr lang="en-GB" sz="2100" dirty="0" err="1" smtClean="0"/>
              <a:t>t</a:t>
            </a:r>
            <a:r>
              <a:rPr lang="en-GB" sz="2100" baseline="-25000" dirty="0" err="1" smtClean="0"/>
              <a:t>SS</a:t>
            </a:r>
            <a:r>
              <a:rPr lang="en-GB" sz="2100" dirty="0" smtClean="0"/>
              <a:t>	=	thickness of side plating			mm</a:t>
            </a:r>
          </a:p>
          <a:p>
            <a:r>
              <a:rPr lang="en-GB" sz="2100" dirty="0" smtClean="0"/>
              <a:t>	L</a:t>
            </a:r>
            <a:r>
              <a:rPr lang="en-GB" sz="2100" baseline="-25000" dirty="0" smtClean="0"/>
              <a:t>WL</a:t>
            </a:r>
            <a:r>
              <a:rPr lang="en-GB" sz="2100" dirty="0" smtClean="0"/>
              <a:t>	=	waterline length				m</a:t>
            </a:r>
          </a:p>
          <a:p>
            <a:r>
              <a:rPr lang="en-GB" sz="2100" dirty="0" smtClean="0"/>
              <a:t>	f	=	freeboard				m</a:t>
            </a:r>
          </a:p>
          <a:p>
            <a:r>
              <a:rPr lang="en-GB" sz="2100" dirty="0" smtClean="0"/>
              <a:t>	k	=	a constant				-</a:t>
            </a:r>
          </a:p>
          <a:p>
            <a:r>
              <a:rPr lang="en-GB" sz="2100" dirty="0" smtClean="0"/>
              <a:t>	y	=	number of years to the</a:t>
            </a:r>
          </a:p>
          <a:p>
            <a:pPr lvl="8"/>
            <a:r>
              <a:rPr lang="en-GB" sz="2100" dirty="0" smtClean="0"/>
              <a:t>next dry docking		-</a:t>
            </a:r>
          </a:p>
          <a:p>
            <a:endParaRPr lang="en-GB" dirty="0" smtClean="0"/>
          </a:p>
          <a:p>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74</a:t>
            </a:fld>
            <a:endParaRPr lang="en-GB"/>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7</a:t>
            </a:r>
            <a:endParaRPr lang="en-GB" dirty="0"/>
          </a:p>
        </p:txBody>
      </p:sp>
      <p:sp>
        <p:nvSpPr>
          <p:cNvPr id="3" name="Content Placeholder 2"/>
          <p:cNvSpPr>
            <a:spLocks noGrp="1"/>
          </p:cNvSpPr>
          <p:nvPr>
            <p:ph idx="1"/>
          </p:nvPr>
        </p:nvSpPr>
        <p:spPr/>
        <p:txBody>
          <a:bodyPr/>
          <a:lstStyle/>
          <a:p>
            <a:pPr algn="just"/>
            <a:r>
              <a:rPr lang="en-GB" dirty="0" smtClean="0"/>
              <a:t>FOR NARROWBOATS</a:t>
            </a:r>
          </a:p>
          <a:p>
            <a:pPr algn="just"/>
            <a:r>
              <a:rPr lang="en-GB" dirty="0" smtClean="0"/>
              <a:t>THE BOTTOM PLATE THICKNESS SHOULD BE CALCULATED FROM THE FORMULA GIVEN ABOVE ON SLIDE 71 FOR DUTCH BARGES.</a:t>
            </a:r>
          </a:p>
          <a:p>
            <a:pPr algn="just">
              <a:buNone/>
            </a:pPr>
            <a:r>
              <a:rPr lang="en-GB" dirty="0" smtClean="0"/>
              <a:t>	</a:t>
            </a:r>
          </a:p>
          <a:p>
            <a:pPr algn="just">
              <a:buNone/>
            </a:pPr>
            <a:r>
              <a:rPr lang="en-GB" dirty="0" smtClean="0"/>
              <a:t>FOR THE UXTER PLATE THE THICKNESS SHOULD BE: -</a:t>
            </a:r>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75</a:t>
            </a:fld>
            <a:endParaRPr lang="en-GB"/>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8</a:t>
            </a:r>
            <a:endParaRPr lang="en-GB" dirty="0"/>
          </a:p>
        </p:txBody>
      </p:sp>
      <p:sp>
        <p:nvSpPr>
          <p:cNvPr id="3" name="Content Placeholder 2"/>
          <p:cNvSpPr>
            <a:spLocks noGrp="1"/>
          </p:cNvSpPr>
          <p:nvPr>
            <p:ph idx="1"/>
          </p:nvPr>
        </p:nvSpPr>
        <p:spPr/>
        <p:txBody>
          <a:bodyPr>
            <a:normAutofit fontScale="70000" lnSpcReduction="20000"/>
          </a:bodyPr>
          <a:lstStyle/>
          <a:p>
            <a:endParaRPr lang="en-GB" dirty="0" smtClean="0"/>
          </a:p>
          <a:p>
            <a:r>
              <a:rPr lang="en-GB" dirty="0" err="1" smtClean="0"/>
              <a:t>t</a:t>
            </a:r>
            <a:r>
              <a:rPr lang="en-GB" baseline="-25000" dirty="0" err="1" smtClean="0"/>
              <a:t>UP</a:t>
            </a:r>
            <a:r>
              <a:rPr lang="en-GB" dirty="0" smtClean="0"/>
              <a:t>	=	(L</a:t>
            </a:r>
            <a:r>
              <a:rPr lang="en-GB" baseline="-25000" dirty="0" smtClean="0"/>
              <a:t>WL</a:t>
            </a:r>
            <a:r>
              <a:rPr lang="en-GB" baseline="30000" dirty="0" smtClean="0"/>
              <a:t>2</a:t>
            </a:r>
            <a:r>
              <a:rPr lang="en-GB" dirty="0" smtClean="0"/>
              <a:t>T</a:t>
            </a:r>
            <a:r>
              <a:rPr lang="en-GB" baseline="-25000" dirty="0" smtClean="0"/>
              <a:t>MM</a:t>
            </a:r>
            <a:r>
              <a:rPr lang="en-GB" dirty="0" smtClean="0"/>
              <a:t>/[L</a:t>
            </a:r>
            <a:r>
              <a:rPr lang="en-GB" baseline="-25000" dirty="0" smtClean="0"/>
              <a:t>WL</a:t>
            </a:r>
            <a:r>
              <a:rPr lang="en-GB" baseline="30000" dirty="0" smtClean="0"/>
              <a:t>2</a:t>
            </a:r>
            <a:r>
              <a:rPr lang="en-GB" dirty="0" smtClean="0"/>
              <a:t>/18.75  +  10.5]D</a:t>
            </a:r>
            <a:r>
              <a:rPr lang="en-GB" baseline="-25000" dirty="0" smtClean="0"/>
              <a:t>OA</a:t>
            </a:r>
            <a:r>
              <a:rPr lang="en-GB" dirty="0" smtClean="0"/>
              <a:t>)+ 0.075L</a:t>
            </a:r>
            <a:r>
              <a:rPr lang="en-GB" baseline="-25000" dirty="0" smtClean="0"/>
              <a:t>WL </a:t>
            </a:r>
            <a:r>
              <a:rPr lang="en-GB" dirty="0" smtClean="0"/>
              <a:t>+ </a:t>
            </a:r>
            <a:r>
              <a:rPr lang="en-GB" dirty="0" err="1" smtClean="0"/>
              <a:t>ky</a:t>
            </a:r>
            <a:r>
              <a:rPr lang="en-GB" baseline="-25000" dirty="0" smtClean="0"/>
              <a:t> </a:t>
            </a:r>
            <a:r>
              <a:rPr lang="en-GB" dirty="0" smtClean="0"/>
              <a:t>	mm </a:t>
            </a:r>
          </a:p>
          <a:p>
            <a:r>
              <a:rPr lang="en-GB" dirty="0" smtClean="0"/>
              <a:t> </a:t>
            </a:r>
          </a:p>
          <a:p>
            <a:r>
              <a:rPr lang="en-GB" dirty="0" smtClean="0"/>
              <a:t>where</a:t>
            </a:r>
          </a:p>
          <a:p>
            <a:r>
              <a:rPr lang="en-GB" dirty="0" smtClean="0"/>
              <a:t> </a:t>
            </a:r>
          </a:p>
          <a:p>
            <a:r>
              <a:rPr lang="en-GB" dirty="0" smtClean="0"/>
              <a:t>		</a:t>
            </a:r>
            <a:r>
              <a:rPr lang="en-GB" dirty="0" err="1" smtClean="0"/>
              <a:t>t</a:t>
            </a:r>
            <a:r>
              <a:rPr lang="en-GB" baseline="-25000" dirty="0" err="1" smtClean="0"/>
              <a:t>UP</a:t>
            </a:r>
            <a:r>
              <a:rPr lang="en-GB" dirty="0" smtClean="0"/>
              <a:t>	=	thickness of the uxter plate	mm</a:t>
            </a:r>
          </a:p>
          <a:p>
            <a:r>
              <a:rPr lang="en-GB" dirty="0" smtClean="0"/>
              <a:t>		D</a:t>
            </a:r>
            <a:r>
              <a:rPr lang="en-GB" baseline="-25000" dirty="0" smtClean="0"/>
              <a:t>OA</a:t>
            </a:r>
            <a:r>
              <a:rPr lang="en-GB" dirty="0" smtClean="0"/>
              <a:t>	=	boat's overall depth		m</a:t>
            </a:r>
          </a:p>
          <a:p>
            <a:r>
              <a:rPr lang="en-GB" dirty="0" smtClean="0"/>
              <a:t>		L</a:t>
            </a:r>
            <a:r>
              <a:rPr lang="en-GB" baseline="-25000" dirty="0" smtClean="0"/>
              <a:t>WL</a:t>
            </a:r>
            <a:r>
              <a:rPr lang="en-GB" dirty="0" smtClean="0"/>
              <a:t>	=	waterline length		m</a:t>
            </a:r>
          </a:p>
          <a:p>
            <a:r>
              <a:rPr lang="en-GB" dirty="0" smtClean="0"/>
              <a:t>		T</a:t>
            </a:r>
            <a:r>
              <a:rPr lang="en-GB" baseline="-25000" dirty="0" smtClean="0"/>
              <a:t>MM</a:t>
            </a:r>
            <a:r>
              <a:rPr lang="en-GB" dirty="0" smtClean="0"/>
              <a:t>	=	mean moulded draught	m</a:t>
            </a:r>
          </a:p>
          <a:p>
            <a:pPr indent="1452563"/>
            <a:r>
              <a:rPr lang="en-GB" dirty="0" smtClean="0"/>
              <a:t>y	=	number of years to the 						next dry docking		-</a:t>
            </a:r>
          </a:p>
          <a:p>
            <a:r>
              <a:rPr lang="en-GB" dirty="0" smtClean="0"/>
              <a:t> </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76</a:t>
            </a:fld>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ALLOWABLE THICKNESS LOSS 9</a:t>
            </a:r>
            <a:endParaRPr lang="en-GB" dirty="0"/>
          </a:p>
        </p:txBody>
      </p:sp>
      <p:sp>
        <p:nvSpPr>
          <p:cNvPr id="3" name="Content Placeholder 2"/>
          <p:cNvSpPr>
            <a:spLocks noGrp="1"/>
          </p:cNvSpPr>
          <p:nvPr>
            <p:ph idx="1"/>
          </p:nvPr>
        </p:nvSpPr>
        <p:spPr/>
        <p:txBody>
          <a:bodyPr>
            <a:normAutofit fontScale="47500" lnSpcReduction="20000"/>
          </a:bodyPr>
          <a:lstStyle/>
          <a:p>
            <a:endParaRPr lang="en-GB" dirty="0" smtClean="0"/>
          </a:p>
          <a:p>
            <a:pPr algn="just"/>
            <a:r>
              <a:rPr lang="en-GB" dirty="0" smtClean="0"/>
              <a:t>FOR THE SIDE SHELL PLATING THE MINIMUM THICKNESS SHOULD BE: -</a:t>
            </a:r>
          </a:p>
          <a:p>
            <a:pPr algn="just"/>
            <a:endParaRPr lang="en-GB" dirty="0" smtClean="0"/>
          </a:p>
          <a:p>
            <a:pPr algn="just"/>
            <a:r>
              <a:rPr lang="en-GB" dirty="0" smtClean="0"/>
              <a:t>		</a:t>
            </a:r>
            <a:r>
              <a:rPr lang="en-GB" dirty="0" err="1" smtClean="0"/>
              <a:t>t</a:t>
            </a:r>
            <a:r>
              <a:rPr lang="en-GB" baseline="-25000" dirty="0" err="1" smtClean="0"/>
              <a:t>SS</a:t>
            </a:r>
            <a:r>
              <a:rPr lang="en-GB" dirty="0" smtClean="0"/>
              <a:t>	=	{[0.037(L</a:t>
            </a:r>
            <a:r>
              <a:rPr lang="en-GB" baseline="-25000" dirty="0" smtClean="0"/>
              <a:t>WL</a:t>
            </a:r>
            <a:r>
              <a:rPr lang="en-GB" dirty="0" smtClean="0"/>
              <a:t>-10) + 1.26][L</a:t>
            </a:r>
            <a:r>
              <a:rPr lang="en-GB" baseline="-25000" dirty="0" smtClean="0"/>
              <a:t>WL</a:t>
            </a:r>
            <a:r>
              <a:rPr lang="en-GB" dirty="0" smtClean="0"/>
              <a:t>.T</a:t>
            </a:r>
            <a:r>
              <a:rPr lang="en-GB" baseline="-25000" dirty="0" smtClean="0"/>
              <a:t>MM</a:t>
            </a:r>
            <a:r>
              <a:rPr lang="en-GB" dirty="0" smtClean="0"/>
              <a:t>]</a:t>
            </a:r>
            <a:r>
              <a:rPr lang="en-GB" baseline="30000" dirty="0" smtClean="0"/>
              <a:t>1/2</a:t>
            </a:r>
            <a:r>
              <a:rPr lang="en-GB" dirty="0" smtClean="0"/>
              <a:t> + </a:t>
            </a:r>
            <a:r>
              <a:rPr lang="en-GB" dirty="0" err="1" smtClean="0"/>
              <a:t>ky</a:t>
            </a:r>
            <a:r>
              <a:rPr lang="en-GB" dirty="0" smtClean="0"/>
              <a:t>	mm</a:t>
            </a:r>
          </a:p>
          <a:p>
            <a:pPr algn="just"/>
            <a:r>
              <a:rPr lang="en-GB" dirty="0" smtClean="0"/>
              <a:t> </a:t>
            </a:r>
          </a:p>
          <a:p>
            <a:pPr algn="just"/>
            <a:r>
              <a:rPr lang="en-GB" dirty="0" smtClean="0"/>
              <a:t>where</a:t>
            </a:r>
          </a:p>
          <a:p>
            <a:pPr algn="just"/>
            <a:r>
              <a:rPr lang="en-GB" dirty="0" smtClean="0"/>
              <a:t> </a:t>
            </a:r>
          </a:p>
          <a:p>
            <a:pPr algn="just"/>
            <a:r>
              <a:rPr lang="en-GB" dirty="0" smtClean="0"/>
              <a:t>		</a:t>
            </a:r>
            <a:r>
              <a:rPr lang="en-GB" dirty="0" err="1" smtClean="0"/>
              <a:t>t</a:t>
            </a:r>
            <a:r>
              <a:rPr lang="en-GB" baseline="-25000" dirty="0" err="1" smtClean="0"/>
              <a:t>SS</a:t>
            </a:r>
            <a:r>
              <a:rPr lang="en-GB" dirty="0" smtClean="0"/>
              <a:t>	=	thickness of side plating		mm</a:t>
            </a:r>
          </a:p>
          <a:p>
            <a:pPr algn="just"/>
            <a:r>
              <a:rPr lang="en-GB" dirty="0" smtClean="0"/>
              <a:t>		L</a:t>
            </a:r>
            <a:r>
              <a:rPr lang="en-GB" baseline="-25000" dirty="0" smtClean="0"/>
              <a:t>WL</a:t>
            </a:r>
            <a:r>
              <a:rPr lang="en-GB" dirty="0" smtClean="0"/>
              <a:t>	=	waterline length			m</a:t>
            </a:r>
          </a:p>
          <a:p>
            <a:pPr algn="just"/>
            <a:r>
              <a:rPr lang="en-GB" dirty="0" smtClean="0"/>
              <a:t>		f	=	boat's depth of side			m</a:t>
            </a:r>
          </a:p>
          <a:p>
            <a:pPr algn="just"/>
            <a:r>
              <a:rPr lang="en-GB" dirty="0" smtClean="0"/>
              <a:t>		T</a:t>
            </a:r>
            <a:r>
              <a:rPr lang="en-GB" baseline="-25000" dirty="0" smtClean="0"/>
              <a:t>MM</a:t>
            </a:r>
            <a:r>
              <a:rPr lang="en-GB" dirty="0" smtClean="0"/>
              <a:t>	=	mean moulded draught			m</a:t>
            </a:r>
          </a:p>
          <a:p>
            <a:pPr algn="just"/>
            <a:r>
              <a:rPr lang="en-GB" dirty="0" smtClean="0"/>
              <a:t>		k	=	a constant				-</a:t>
            </a:r>
          </a:p>
          <a:p>
            <a:pPr algn="just"/>
            <a:r>
              <a:rPr lang="en-GB" dirty="0" smtClean="0"/>
              <a:t>		y	=	number of years to the next dry docking	-</a:t>
            </a:r>
          </a:p>
          <a:p>
            <a:pPr algn="just"/>
            <a:endParaRPr lang="en-GB" dirty="0" smtClean="0"/>
          </a:p>
          <a:p>
            <a:pPr algn="just"/>
            <a:r>
              <a:rPr lang="en-GB" dirty="0" smtClean="0"/>
              <a:t> In all the above formulae the constant k may be taken as 0.2</a:t>
            </a:r>
          </a:p>
          <a:p>
            <a:pPr algn="just"/>
            <a:endParaRPr lang="en-GB" dirty="0" smtClean="0"/>
          </a:p>
          <a:p>
            <a:pPr algn="just"/>
            <a:r>
              <a:rPr lang="en-GB" dirty="0" smtClean="0"/>
              <a:t>THE FORMULAE FOR THE BOTTOM PLATING ARE BASED ON EULER BENDING THEORY AND THE SIDE SHELL PLATING ON SHEAR THEORY.   BOTH ARE WELL ESTABLISHED.</a:t>
            </a:r>
          </a:p>
          <a:p>
            <a:pPr algn="just"/>
            <a:endParaRPr lang="en-GB" dirty="0" smtClean="0"/>
          </a:p>
          <a:p>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77</a:t>
            </a:fld>
            <a:endParaRPr lang="en-GB"/>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STEEL REPAIRS</a:t>
            </a:r>
            <a:endParaRPr lang="en-GB" dirty="0"/>
          </a:p>
        </p:txBody>
      </p:sp>
      <p:sp>
        <p:nvSpPr>
          <p:cNvPr id="3" name="Content Placeholder 2"/>
          <p:cNvSpPr>
            <a:spLocks noGrp="1"/>
          </p:cNvSpPr>
          <p:nvPr>
            <p:ph idx="1"/>
          </p:nvPr>
        </p:nvSpPr>
        <p:spPr/>
        <p:txBody>
          <a:bodyPr>
            <a:normAutofit/>
          </a:bodyPr>
          <a:lstStyle/>
          <a:p>
            <a:pPr algn="ctr"/>
            <a:r>
              <a:rPr lang="en-GB" sz="4000" dirty="0" smtClean="0"/>
              <a:t>REPAIRS TO STEEL SHELL PLATING DEPENDS UPON THE SEVERITY OF THE DAMAGE OR DEFECT AND THERE WILL BE A HAND OUT SENT TO ALL ATTENDEES WHO GIVE ME THEIR E MAIL ADDRESSES.</a:t>
            </a:r>
            <a:endParaRPr lang="en-GB" sz="4000"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78</a:t>
            </a:fld>
            <a:endParaRPr lang="en-GB"/>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solidFill>
                  <a:srgbClr val="FF0000"/>
                </a:solidFill>
              </a:rPr>
              <a:t>WARNING</a:t>
            </a:r>
            <a:endParaRPr lang="en-GB" b="1" u="sng" dirty="0">
              <a:solidFill>
                <a:srgbClr val="FF0000"/>
              </a:solidFill>
            </a:endParaRPr>
          </a:p>
        </p:txBody>
      </p:sp>
      <p:sp>
        <p:nvSpPr>
          <p:cNvPr id="3" name="Content Placeholder 2"/>
          <p:cNvSpPr>
            <a:spLocks noGrp="1"/>
          </p:cNvSpPr>
          <p:nvPr>
            <p:ph idx="1"/>
          </p:nvPr>
        </p:nvSpPr>
        <p:spPr/>
        <p:txBody>
          <a:bodyPr/>
          <a:lstStyle/>
          <a:p>
            <a:pPr algn="ctr"/>
            <a:endParaRPr lang="en-GB" sz="4000" dirty="0" smtClean="0"/>
          </a:p>
          <a:p>
            <a:pPr algn="ctr"/>
            <a:r>
              <a:rPr lang="en-GB" sz="4000" dirty="0" smtClean="0"/>
              <a:t>WHEN CONSIDERING THE FITTING OF DOUBLING PLATES THE MARINE SURVEYOR SHOULD REMEMBER AT ALL TIMES THE LAW OF UNINTENDED CONSEQUENCES</a:t>
            </a:r>
            <a:r>
              <a:rPr lang="en-GB" dirty="0" smtClean="0"/>
              <a:t>.</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79</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MILD STEEL 5</a:t>
            </a:r>
            <a:endParaRPr lang="en-GB" dirty="0"/>
          </a:p>
        </p:txBody>
      </p:sp>
      <p:sp>
        <p:nvSpPr>
          <p:cNvPr id="3" name="Content Placeholder 2"/>
          <p:cNvSpPr>
            <a:spLocks noGrp="1"/>
          </p:cNvSpPr>
          <p:nvPr>
            <p:ph idx="1"/>
          </p:nvPr>
        </p:nvSpPr>
        <p:spPr/>
        <p:txBody>
          <a:bodyPr/>
          <a:lstStyle/>
          <a:p>
            <a:r>
              <a:rPr lang="en-GB" dirty="0" smtClean="0"/>
              <a:t>Up till the turn of the century classed ships had to be built from steel made by the Siemens Martin or open hearth method.   This was replaced in the year 2000 by the Electric Arc method.   Boats built post 2000 are likely to be built from Basic Oxygen steel but prior to that date may be built by Siemens Martin or </a:t>
            </a:r>
            <a:r>
              <a:rPr lang="en-GB" smtClean="0"/>
              <a:t>Bessemer steel</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8</a:t>
            </a:fld>
            <a:endParaRPr lang="en-GB"/>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MICROBIALLY INDUCED CORROSION 1</a:t>
            </a:r>
            <a:endParaRPr lang="en-GB" dirty="0"/>
          </a:p>
        </p:txBody>
      </p:sp>
      <p:sp>
        <p:nvSpPr>
          <p:cNvPr id="3" name="Content Placeholder 2"/>
          <p:cNvSpPr>
            <a:spLocks noGrp="1"/>
          </p:cNvSpPr>
          <p:nvPr>
            <p:ph idx="1"/>
          </p:nvPr>
        </p:nvSpPr>
        <p:spPr/>
        <p:txBody>
          <a:bodyPr>
            <a:normAutofit fontScale="92500"/>
          </a:bodyPr>
          <a:lstStyle/>
          <a:p>
            <a:pPr algn="just"/>
            <a:r>
              <a:rPr lang="en-GB" dirty="0" smtClean="0"/>
              <a:t>MICROBES ARE AMONG THE OLDEST CREATURES TO INHABIT THE EARTH AND THERE ARE MICROBES THAT WILL ATTACK METALS INCLUDING IRON AND STEEL.</a:t>
            </a:r>
          </a:p>
          <a:p>
            <a:pPr algn="just"/>
            <a:endParaRPr lang="en-GB" dirty="0" smtClean="0"/>
          </a:p>
          <a:p>
            <a:pPr algn="just"/>
            <a:r>
              <a:rPr lang="en-GB" dirty="0" smtClean="0"/>
              <a:t>THERE ARE A NUMBER OF SPECIES OF MICROBES THAT ATTACK METALS IN THE MARINE WORLD BUT THERE ARE FOUR THAT THE SMALL CRAFT MARINE SURVEYOR IS MOST LIKELY TO MEET.</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80</a:t>
            </a:fld>
            <a:endParaRPr lang="en-GB"/>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MICROBIALLY INDUCED CORROSION 2</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THE OLDEST KNOWN OF THESE WAS FIRST REPORTED BY  DR. EHRENBERG IN 1836.</a:t>
            </a:r>
          </a:p>
          <a:p>
            <a:pPr algn="just"/>
            <a:endParaRPr lang="en-GB" dirty="0" smtClean="0"/>
          </a:p>
          <a:p>
            <a:pPr algn="just"/>
            <a:r>
              <a:rPr lang="en-GB" dirty="0" smtClean="0"/>
              <a:t>IT IS OFTEN CALLED THE IRON BACTERIUM AND WAS MENTIONED BY KENNETH BARNABY IN HIS BOOK </a:t>
            </a:r>
            <a:r>
              <a:rPr lang="en-GB" i="1" dirty="0" smtClean="0"/>
              <a:t>BASIC NAVAL ARCHITECTURE </a:t>
            </a:r>
            <a:r>
              <a:rPr lang="en-GB" dirty="0" smtClean="0"/>
              <a:t>IN 1954.   IT WAS KNOWN TO ISAMBARD KINGDOM BRUNELL.</a:t>
            </a:r>
          </a:p>
          <a:p>
            <a:pPr algn="just"/>
            <a:endParaRPr lang="en-GB" dirty="0" smtClean="0"/>
          </a:p>
          <a:p>
            <a:pPr algn="just"/>
            <a:r>
              <a:rPr lang="en-GB" dirty="0" smtClean="0"/>
              <a:t>IT IS CALLED </a:t>
            </a:r>
            <a:r>
              <a:rPr lang="en-GB" i="1" dirty="0" smtClean="0"/>
              <a:t>GALLIONELLA FERRUGINEA</a:t>
            </a:r>
            <a:r>
              <a:rPr lang="en-GB" dirty="0" smtClean="0"/>
              <a:t>.</a:t>
            </a:r>
          </a:p>
          <a:p>
            <a:pPr algn="just"/>
            <a:endParaRPr lang="en-GB" dirty="0" smtClean="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81</a:t>
            </a:fld>
            <a:endParaRPr lang="en-GB"/>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MICROBIALLY INDUCED CORROSION 3</a:t>
            </a:r>
            <a:endParaRPr lang="en-GB" dirty="0"/>
          </a:p>
        </p:txBody>
      </p:sp>
      <p:sp>
        <p:nvSpPr>
          <p:cNvPr id="3" name="Content Placeholder 2"/>
          <p:cNvSpPr>
            <a:spLocks noGrp="1"/>
          </p:cNvSpPr>
          <p:nvPr>
            <p:ph idx="1"/>
          </p:nvPr>
        </p:nvSpPr>
        <p:spPr/>
        <p:txBody>
          <a:bodyPr>
            <a:normAutofit fontScale="85000" lnSpcReduction="20000"/>
          </a:bodyPr>
          <a:lstStyle/>
          <a:p>
            <a:pPr algn="just">
              <a:buNone/>
            </a:pPr>
            <a:r>
              <a:rPr lang="en-GB" dirty="0" smtClean="0"/>
              <a:t>	</a:t>
            </a:r>
            <a:r>
              <a:rPr lang="en-GB" i="1" dirty="0" smtClean="0"/>
              <a:t>GALLIONELLA FERRUGINEA </a:t>
            </a:r>
            <a:r>
              <a:rPr lang="en-GB" dirty="0" smtClean="0"/>
              <a:t>CHARACTERISTICALLY LEAVES A FAIRLY SHALLOW PIT OF APPROXIMATELY OVAL SHAPE AND A ‘RUSTICLE’ MADE OF FERROUS AND FERRIC HYDROXIDE.   THIS IS A BROWN NON TOXIC INSOLUBLE POWDER WITH BLACK STREAKS.   IT IS </a:t>
            </a:r>
            <a:r>
              <a:rPr lang="en-GB" b="1" u="sng" dirty="0" smtClean="0">
                <a:solidFill>
                  <a:srgbClr val="FF0000"/>
                </a:solidFill>
              </a:rPr>
              <a:t>NOT</a:t>
            </a:r>
            <a:r>
              <a:rPr lang="en-GB" dirty="0" smtClean="0"/>
              <a:t> RUST THOUGH A MARINE SURVEYOR KNOWN TO THE AUTHOR HAS DESCRIBED IT IN ONE OF HIS REPORTS BY THE CURIOUSLY CONTRADICTORY NAME OF LIVING RUST.   THE NAME ‘RUSTICLE’ WAS GIVEN TO THE DETRITUS BY DR. BALLARD WHEN HE FOUND  EXTENSIVE AMOUNTS OF THE STUFF ON THE WRECK OF THE </a:t>
            </a:r>
            <a:r>
              <a:rPr lang="en-GB" i="1" dirty="0" smtClean="0"/>
              <a:t>TITANIC</a:t>
            </a:r>
            <a:r>
              <a:rPr lang="en-GB" dirty="0" smtClean="0"/>
              <a:t>.   IT IS COMMONLY FOUND ON NARROW BOATS AND OTHER CANAL BARGES.</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82</a:t>
            </a:fld>
            <a:endParaRPr lang="en-GB"/>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t>MICROBIALLY INDUCED CORROSION 3</a:t>
            </a:r>
            <a:br>
              <a:rPr lang="en-GB" sz="3200" dirty="0" smtClean="0"/>
            </a:br>
            <a:r>
              <a:rPr lang="en-GB" sz="3200" dirty="0" smtClean="0"/>
              <a:t>SEVERE GALLIONELLA ATTACK ON A NARROWBOAT</a:t>
            </a:r>
            <a:endParaRPr lang="en-GB" sz="3200" dirty="0"/>
          </a:p>
        </p:txBody>
      </p:sp>
      <p:sp>
        <p:nvSpPr>
          <p:cNvPr id="3" name="Content Placeholder 2"/>
          <p:cNvSpPr>
            <a:spLocks noGrp="1"/>
          </p:cNvSpPr>
          <p:nvPr>
            <p:ph idx="1"/>
          </p:nvPr>
        </p:nvSpPr>
        <p:spPr/>
        <p:txBody>
          <a:bodyPr/>
          <a:lstStyle/>
          <a:p>
            <a:pPr>
              <a:buNone/>
            </a:pP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83</a:t>
            </a:fld>
            <a:endParaRPr lang="en-GB"/>
          </a:p>
        </p:txBody>
      </p:sp>
      <p:pic>
        <p:nvPicPr>
          <p:cNvPr id="1026" name="Picture 1" descr="C:\Users\Administrator\AppData\Local\Microsoft\Windows\Temporary Internet Files\Content.Word\DSCN0322.jpg"/>
          <p:cNvPicPr>
            <a:picLocks noChangeAspect="1" noChangeArrowheads="1"/>
          </p:cNvPicPr>
          <p:nvPr/>
        </p:nvPicPr>
        <p:blipFill>
          <a:blip r:embed="rId3" cstate="print"/>
          <a:srcRect/>
          <a:stretch>
            <a:fillRect/>
          </a:stretch>
        </p:blipFill>
        <p:spPr bwMode="auto">
          <a:xfrm>
            <a:off x="1603021" y="1625600"/>
            <a:ext cx="5930429" cy="4447822"/>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MICROBIALLY INDUCED CORROSION 4</a:t>
            </a:r>
            <a:endParaRPr lang="en-GB" dirty="0"/>
          </a:p>
        </p:txBody>
      </p:sp>
      <p:sp>
        <p:nvSpPr>
          <p:cNvPr id="3" name="Content Placeholder 2"/>
          <p:cNvSpPr>
            <a:spLocks noGrp="1"/>
          </p:cNvSpPr>
          <p:nvPr>
            <p:ph idx="1"/>
          </p:nvPr>
        </p:nvSpPr>
        <p:spPr/>
        <p:txBody>
          <a:bodyPr/>
          <a:lstStyle/>
          <a:p>
            <a:pPr algn="just"/>
            <a:r>
              <a:rPr lang="en-GB" dirty="0" smtClean="0"/>
              <a:t>OFTEN CLOSELY ASSOCIATED WITH THE </a:t>
            </a:r>
            <a:r>
              <a:rPr lang="en-GB" i="1" dirty="0" smtClean="0"/>
              <a:t>GALLIONELLA</a:t>
            </a:r>
            <a:r>
              <a:rPr lang="en-GB" dirty="0" smtClean="0"/>
              <a:t> SPECIES IS A SULPHUR OXIDIZING BUG (SOB) CALLED </a:t>
            </a:r>
            <a:r>
              <a:rPr lang="en-GB" i="1" dirty="0" smtClean="0"/>
              <a:t>THIOBASCILLUS FERRO-OXIDANS.   </a:t>
            </a:r>
            <a:r>
              <a:rPr lang="en-GB" dirty="0" smtClean="0"/>
              <a:t>THIS LEAVES A SIMILAR PIT TO THE </a:t>
            </a:r>
            <a:r>
              <a:rPr lang="en-GB" i="1" dirty="0" smtClean="0"/>
              <a:t>GALLIONELLA </a:t>
            </a:r>
            <a:r>
              <a:rPr lang="en-GB" dirty="0" smtClean="0"/>
              <a:t>SPECIES BUT WITH VERTICAL STEPPED SIDES AND THE FLAT BOTTOM COVERED WITH A HARD WHITE SUBSTANCE.   THE LATTER IS TETRA HYDRATED FERROUS SULPHIDE AND IS NON TOXIC.</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84</a:t>
            </a:fld>
            <a:endParaRPr lang="en-GB"/>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MICROBIALLY INDUCED CORROSION 5THIOBASCILLUSS ATACK ON A NARROWBOAT</a:t>
            </a:r>
            <a:endParaRPr lang="en-GB" sz="2800" dirty="0"/>
          </a:p>
        </p:txBody>
      </p:sp>
      <p:sp>
        <p:nvSpPr>
          <p:cNvPr id="3" name="Content Placeholder 2"/>
          <p:cNvSpPr>
            <a:spLocks noGrp="1"/>
          </p:cNvSpPr>
          <p:nvPr>
            <p:ph idx="1"/>
          </p:nvPr>
        </p:nvSpPr>
        <p:spPr/>
        <p:txBody>
          <a:bodyPr/>
          <a:lstStyle/>
          <a:p>
            <a:pPr>
              <a:buNone/>
            </a:pP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85</a:t>
            </a:fld>
            <a:endParaRPr lang="en-GB"/>
          </a:p>
        </p:txBody>
      </p:sp>
      <p:pic>
        <p:nvPicPr>
          <p:cNvPr id="2050" name="Picture 0" descr="L'Alliance 13-05-2010 13-53-21.JPG"/>
          <p:cNvPicPr>
            <a:picLocks noChangeAspect="1" noChangeArrowheads="1"/>
          </p:cNvPicPr>
          <p:nvPr/>
        </p:nvPicPr>
        <p:blipFill>
          <a:blip r:embed="rId3" cstate="print"/>
          <a:srcRect/>
          <a:stretch>
            <a:fillRect/>
          </a:stretch>
        </p:blipFill>
        <p:spPr bwMode="auto">
          <a:xfrm>
            <a:off x="1693332" y="1698998"/>
            <a:ext cx="5926249" cy="421638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MICROBIALLY INDUCED CORROSION 6</a:t>
            </a:r>
            <a:endParaRPr lang="en-GB" dirty="0"/>
          </a:p>
        </p:txBody>
      </p:sp>
      <p:sp>
        <p:nvSpPr>
          <p:cNvPr id="3" name="Content Placeholder 2"/>
          <p:cNvSpPr>
            <a:spLocks noGrp="1"/>
          </p:cNvSpPr>
          <p:nvPr>
            <p:ph idx="1"/>
          </p:nvPr>
        </p:nvSpPr>
        <p:spPr/>
        <p:txBody>
          <a:bodyPr>
            <a:normAutofit lnSpcReduction="10000"/>
          </a:bodyPr>
          <a:lstStyle/>
          <a:p>
            <a:pPr algn="just"/>
            <a:r>
              <a:rPr lang="en-GB" dirty="0" smtClean="0"/>
              <a:t>THERE ARE TWO FURTHER SULPHUR REDUCING BUGS (SRB) OF THE GENERA </a:t>
            </a:r>
            <a:r>
              <a:rPr lang="en-GB" i="1" dirty="0" smtClean="0"/>
              <a:t>DESULPHOTOMACULUM </a:t>
            </a:r>
            <a:r>
              <a:rPr lang="en-GB" dirty="0" smtClean="0"/>
              <a:t>AND </a:t>
            </a:r>
            <a:r>
              <a:rPr lang="en-GB" i="1" dirty="0" smtClean="0"/>
              <a:t>DESULPHUROVIBRIO</a:t>
            </a:r>
            <a:r>
              <a:rPr lang="en-GB" dirty="0" smtClean="0"/>
              <a:t>.   THEY LEAVE THE SAME CHARACTERISTIC PITS BUT THE BOTTOM IS COVERED WITH THE HIGHLY CORROSIVE BLACK HYDROGEN SULPHIDE WHICH, IF SCRAPED, STINKS LIKE ROTTEN EGGS.   THESE ARE NOT COMMONLY FOUND IN CANAL WATERS.</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86</a:t>
            </a:fld>
            <a:endParaRPr lang="en-GB"/>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DEALING WITH MICROBES 1</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GB" dirty="0" smtClean="0"/>
              <a:t>IF A BOAT IS FOUND WITH EVIDENCE OF MICROBIAL ATTACK, IT IS NECESSARY TO DEAL WITH IT TO PREVENT, IF POSSIBLE, IT HAPPENING AGAIN.   THE WHOLE AREA SHOULD BE WAS WITH COPIOUS AMOUNTS OF HIGH PRESSURE FRESH WATER.  WHEN DRY THE AREA AFFECTED SHOULD BE COATED WITH STERGENE BLEACH (SODIUM HYPERCHLORIDE) AND LEFT FOR TWENTY FOUR HOURS.   AFTERWARD ANOTHER HIGH PRESSURE FRESH WATER WASH IS NECESSARY FOLLOWED BY DRYING AND RECOATING. NEVERTHELESS, THE MICROBES CAN STILL LIVE UNDERNEATH NEARBY PAINT COATINGS.</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87</a:t>
            </a:fld>
            <a:endParaRPr lang="en-GB"/>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DEALING WITH MICROBES 2</a:t>
            </a:r>
            <a:endParaRPr lang="en-GB" dirty="0"/>
          </a:p>
        </p:txBody>
      </p:sp>
      <p:sp>
        <p:nvSpPr>
          <p:cNvPr id="3" name="Content Placeholder 2"/>
          <p:cNvSpPr>
            <a:spLocks noGrp="1"/>
          </p:cNvSpPr>
          <p:nvPr>
            <p:ph idx="1"/>
          </p:nvPr>
        </p:nvSpPr>
        <p:spPr/>
        <p:txBody>
          <a:bodyPr/>
          <a:lstStyle/>
          <a:p>
            <a:pPr algn="ctr"/>
            <a:r>
              <a:rPr lang="en-GB" b="1" u="sng" dirty="0" smtClean="0">
                <a:solidFill>
                  <a:srgbClr val="FF0000"/>
                </a:solidFill>
              </a:rPr>
              <a:t>WARNING</a:t>
            </a:r>
          </a:p>
          <a:p>
            <a:endParaRPr lang="en-GB" dirty="0" smtClean="0"/>
          </a:p>
          <a:p>
            <a:pPr algn="ctr"/>
            <a:r>
              <a:rPr lang="en-GB" dirty="0" smtClean="0"/>
              <a:t>SODIUM HYPERCHLORIDE IS HIGHLY CAUSTIC AND TOXIC.   IT MUST BE TREATED WITH GREAT CARE AND RUBBER GLOVES, WELLINGTON BOOTS AND EYE SHIELDS ARE </a:t>
            </a:r>
            <a:r>
              <a:rPr lang="en-GB" b="1" u="sng" dirty="0" smtClean="0">
                <a:solidFill>
                  <a:srgbClr val="FF0000"/>
                </a:solidFill>
              </a:rPr>
              <a:t>ESSENTIAL.   </a:t>
            </a:r>
            <a:endParaRPr lang="en-GB" b="1" u="sng" dirty="0">
              <a:solidFill>
                <a:srgbClr val="FF0000"/>
              </a:solidFill>
            </a:endParaRPr>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88</a:t>
            </a:fld>
            <a:endParaRPr lang="en-GB"/>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1</a:t>
            </a:r>
            <a:endParaRPr lang="en-GB" dirty="0"/>
          </a:p>
        </p:txBody>
      </p:sp>
      <p:sp>
        <p:nvSpPr>
          <p:cNvPr id="3" name="Content Placeholder 2"/>
          <p:cNvSpPr>
            <a:spLocks noGrp="1"/>
          </p:cNvSpPr>
          <p:nvPr>
            <p:ph idx="1"/>
          </p:nvPr>
        </p:nvSpPr>
        <p:spPr/>
        <p:txBody>
          <a:bodyPr>
            <a:normAutofit fontScale="85000" lnSpcReduction="20000"/>
          </a:bodyPr>
          <a:lstStyle/>
          <a:p>
            <a:pPr algn="just"/>
            <a:r>
              <a:rPr lang="en-GB" dirty="0" smtClean="0"/>
              <a:t>TO REDUCE THE POSSIBILITY OF PITTING AND GENERAL CORROSION OF A VESSEL’S UNDERWATER SHELL PLATING IT IS GOOD PRACTICE TO FIT HER WITH SACRIFICIAL ANODES.   WITH A VESSEL FITTED WITH A PROPELLER OF BRONZE IT IS THE COPPER IN THE BRONZE THAT PROVIDES THE DRIVING FORCE FOR THE GALVANIC PROCESS.   WHEN NO COPPER OR BRONZE IS PRESENT THE DRIVING FORCES IS THE ELECTRIC POTENTIAL DIFFERENCE BETWEEN THE CEMENTITE AND PEARLITE AND FERRITE CRYSTALS IN THE STEEL’S MICROSTRUCTURE THAT PROVIDES THE DRIVING FORCE.</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89</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STAINLESS STEELS</a:t>
            </a:r>
            <a:endParaRPr lang="en-GB" dirty="0"/>
          </a:p>
        </p:txBody>
      </p:sp>
      <p:sp>
        <p:nvSpPr>
          <p:cNvPr id="3" name="Content Placeholder 2"/>
          <p:cNvSpPr>
            <a:spLocks noGrp="1"/>
          </p:cNvSpPr>
          <p:nvPr>
            <p:ph idx="1"/>
          </p:nvPr>
        </p:nvSpPr>
        <p:spPr/>
        <p:txBody>
          <a:bodyPr/>
          <a:lstStyle/>
          <a:p>
            <a:pPr algn="just"/>
            <a:r>
              <a:rPr lang="en-GB" dirty="0" smtClean="0"/>
              <a:t>THESE METALS ARE ALLOYS OF STEEL CONTAINING VARIOUS QUANTITIES OF CHROMIUM AND TITANIUM.   THE MARINE SURVEYOR WILL COME ACROSS TWO MAIN VARIETIES CALLED AS 304 AND AS 316.  THERE ARE OTHERS.</a:t>
            </a:r>
            <a:endParaRPr lang="en-GB" dirty="0"/>
          </a:p>
        </p:txBody>
      </p:sp>
      <p:sp>
        <p:nvSpPr>
          <p:cNvPr id="6" name="Footer Placeholder 5"/>
          <p:cNvSpPr>
            <a:spLocks noGrp="1"/>
          </p:cNvSpPr>
          <p:nvPr>
            <p:ph type="ftr" sz="quarter" idx="11"/>
          </p:nvPr>
        </p:nvSpPr>
        <p:spPr/>
        <p:txBody>
          <a:bodyPr/>
          <a:lstStyle/>
          <a:p>
            <a:r>
              <a:rPr lang="en-GB" dirty="0" smtClean="0"/>
              <a:t>Copyright - Jeffrey Casciani-Wood 2014</a:t>
            </a:r>
            <a:endParaRPr lang="en-GB" dirty="0"/>
          </a:p>
        </p:txBody>
      </p:sp>
      <p:sp>
        <p:nvSpPr>
          <p:cNvPr id="7" name="Date Placeholder 6"/>
          <p:cNvSpPr>
            <a:spLocks noGrp="1"/>
          </p:cNvSpPr>
          <p:nvPr>
            <p:ph type="dt" sz="half" idx="10"/>
          </p:nvPr>
        </p:nvSpPr>
        <p:spPr/>
        <p:txBody>
          <a:bodyPr/>
          <a:lstStyle/>
          <a:p>
            <a:r>
              <a:rPr lang="en-US" dirty="0" smtClean="0"/>
              <a:t>02/03/2014</a:t>
            </a:r>
            <a:endParaRPr lang="en-GB" dirty="0"/>
          </a:p>
        </p:txBody>
      </p:sp>
      <p:sp>
        <p:nvSpPr>
          <p:cNvPr id="8" name="Slide Number Placeholder 7"/>
          <p:cNvSpPr>
            <a:spLocks noGrp="1"/>
          </p:cNvSpPr>
          <p:nvPr>
            <p:ph type="sldNum" sz="quarter" idx="12"/>
          </p:nvPr>
        </p:nvSpPr>
        <p:spPr/>
        <p:txBody>
          <a:bodyPr/>
          <a:lstStyle/>
          <a:p>
            <a:fld id="{5B16F3DF-A9ED-45E7-B773-DED0D3374703}" type="slidenum">
              <a:rPr lang="en-GB" smtClean="0"/>
              <a:pPr/>
              <a:t>9</a:t>
            </a:fld>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2</a:t>
            </a:r>
            <a:endParaRPr lang="en-GB" dirty="0"/>
          </a:p>
        </p:txBody>
      </p:sp>
      <p:sp>
        <p:nvSpPr>
          <p:cNvPr id="3" name="Content Placeholder 2"/>
          <p:cNvSpPr>
            <a:spLocks noGrp="1"/>
          </p:cNvSpPr>
          <p:nvPr>
            <p:ph idx="1"/>
          </p:nvPr>
        </p:nvSpPr>
        <p:spPr/>
        <p:txBody>
          <a:bodyPr/>
          <a:lstStyle/>
          <a:p>
            <a:pPr algn="just"/>
            <a:r>
              <a:rPr lang="en-GB" dirty="0" smtClean="0"/>
              <a:t>IF AN IRON OR STEEL VESSEL FLOATS IN FRESH WATER THE ANODES SHOULD BE OF MAGNESIUM OR ALUMINIUM BUT IF SHE IS IN SALT WATER THEN THE ANODES SHOULD BE OF ZINC.</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90</a:t>
            </a:fld>
            <a:endParaRPr lang="en-GB"/>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3</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FOR THE ANODES TO WORK PROPERLY THEY </a:t>
            </a:r>
            <a:r>
              <a:rPr lang="en-GB" b="1" u="sng" dirty="0" smtClean="0">
                <a:solidFill>
                  <a:srgbClr val="FF0000"/>
                </a:solidFill>
              </a:rPr>
              <a:t>MUST</a:t>
            </a:r>
            <a:r>
              <a:rPr lang="en-GB" dirty="0" smtClean="0"/>
              <a:t> BE PROPERLY ELECTRICALLY CONNECTED TO THE STEEL HULL AND THENCE TO THE PROPELLER VIA THE ENGINE AND SHAFT.</a:t>
            </a:r>
          </a:p>
          <a:p>
            <a:pPr algn="just"/>
            <a:endParaRPr lang="en-GB" dirty="0" smtClean="0"/>
          </a:p>
          <a:p>
            <a:pPr algn="just"/>
            <a:r>
              <a:rPr lang="en-GB" dirty="0" smtClean="0"/>
              <a:t>ANODES MUST </a:t>
            </a:r>
            <a:r>
              <a:rPr lang="en-GB" sz="3600" b="1" u="sng" dirty="0" smtClean="0">
                <a:solidFill>
                  <a:srgbClr val="FF0000"/>
                </a:solidFill>
              </a:rPr>
              <a:t>NEVER</a:t>
            </a:r>
            <a:r>
              <a:rPr lang="en-GB" dirty="0" smtClean="0"/>
              <a:t> BE PAINTED.   TO PREVENT ACCIDENTAL PAINTING, COAT THEM WITH SOFT SOAP.   THIS WASHES OFF WHEN THE VESSEL IS PUT AFLOAT TAKING ANY ACCIDENTAL PAINT SPLASHES WITH IT.</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91</a:t>
            </a:fld>
            <a:endParaRPr lang="en-GB"/>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4</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dirty="0" smtClean="0"/>
              <a:t>TO CHECK THAT AN ANODE IS WORKING, IF THE VESSEL IS FITTED WITH A PROPELLER TOUCH THE BLACK LEAD OF A MULTIMETER TO THE ANODE AND THE RED LEAD TO THE PROPELLER WITH THE METER SET TO RESISTANCE (OHMS).   IF THE ANODE IS WOKING CORRECTLY THE METER SHOULD READ ABOUT 0.5 OHMS.   IF THERE IS NO PROPELLER TOUCH THE BLACK LEAD TO THE STEEL HULL WHEN THE METER SHOULD READ ABOUT 0.2 TO 0.3 OHMS.   EACH ANODE SHOULD BE CHECKED AND THE RESULTS RECORDED IN THE MARINE SURVEYOR’S REPORT.</a:t>
            </a:r>
          </a:p>
          <a:p>
            <a:pPr algn="just"/>
            <a:endParaRPr lang="en-GB" dirty="0" smtClean="0"/>
          </a:p>
          <a:p>
            <a:pPr algn="just"/>
            <a:r>
              <a:rPr lang="en-GB" dirty="0" smtClean="0"/>
              <a:t>THE ANODES MUST BE PLACED SO THAT THEY CAN ‘SEE’ THE AREA THEY ARE PROTECTING – USUALLY ABOUT 4 TO 5 SQUARE METRES OF HULL AREA PER ANODE.</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92</a:t>
            </a:fld>
            <a:endParaRPr lang="en-GB"/>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ANODES 5</a:t>
            </a:r>
            <a:endParaRPr lang="en-GB" dirty="0"/>
          </a:p>
        </p:txBody>
      </p:sp>
      <p:sp>
        <p:nvSpPr>
          <p:cNvPr id="3" name="Content Placeholder 2"/>
          <p:cNvSpPr>
            <a:spLocks noGrp="1"/>
          </p:cNvSpPr>
          <p:nvPr>
            <p:ph idx="1"/>
          </p:nvPr>
        </p:nvSpPr>
        <p:spPr/>
        <p:txBody>
          <a:bodyPr/>
          <a:lstStyle/>
          <a:p>
            <a:pPr algn="just"/>
            <a:r>
              <a:rPr lang="en-GB" dirty="0" smtClean="0"/>
              <a:t>ANODES SHOULD BE RENEWED WHEN ABOUT 80% WASTED.   AT EVERY SLIPPING THEY SHOULD BE CLEANED BACK TO BRIGHT METAL.</a:t>
            </a:r>
          </a:p>
          <a:p>
            <a:pPr algn="just"/>
            <a:endParaRPr lang="en-GB" dirty="0" smtClean="0"/>
          </a:p>
          <a:p>
            <a:pPr algn="just"/>
            <a:r>
              <a:rPr lang="en-GB" dirty="0" smtClean="0"/>
              <a:t>THE WEIGHT OF ANODIC MATERIAL IS A DIRECT FUNCTION OF THE BOAT’S WETTED SURFACE AREA.</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93</a:t>
            </a:fld>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6</a:t>
            </a:r>
            <a:endParaRPr lang="en-GB" dirty="0"/>
          </a:p>
        </p:txBody>
      </p:sp>
      <p:sp>
        <p:nvSpPr>
          <p:cNvPr id="3" name="Content Placeholder 2"/>
          <p:cNvSpPr>
            <a:spLocks noGrp="1"/>
          </p:cNvSpPr>
          <p:nvPr>
            <p:ph idx="1"/>
          </p:nvPr>
        </p:nvSpPr>
        <p:spPr/>
        <p:txBody>
          <a:bodyPr>
            <a:normAutofit fontScale="92500" lnSpcReduction="20000"/>
          </a:bodyPr>
          <a:lstStyle/>
          <a:p>
            <a:pPr algn="just"/>
            <a:r>
              <a:rPr lang="en-GB" dirty="0" smtClean="0"/>
              <a:t>THE WETTED SURFACE AREA OF THE HULL MAY BE CALCULATED FROM: -	</a:t>
            </a:r>
          </a:p>
          <a:p>
            <a:pPr algn="just"/>
            <a:r>
              <a:rPr lang="en-GB" dirty="0" smtClean="0"/>
              <a:t>		S</a:t>
            </a:r>
            <a:r>
              <a:rPr lang="en-GB" baseline="-25000" dirty="0" smtClean="0"/>
              <a:t>A</a:t>
            </a:r>
            <a:r>
              <a:rPr lang="en-GB" dirty="0" smtClean="0"/>
              <a:t>	=	k.L</a:t>
            </a:r>
            <a:r>
              <a:rPr lang="en-GB" baseline="-25000" dirty="0" smtClean="0"/>
              <a:t>WL</a:t>
            </a:r>
            <a:r>
              <a:rPr lang="en-GB" dirty="0" smtClean="0"/>
              <a:t>(B</a:t>
            </a:r>
            <a:r>
              <a:rPr lang="en-GB" baseline="-25000" dirty="0" smtClean="0"/>
              <a:t>WL</a:t>
            </a:r>
            <a:r>
              <a:rPr lang="en-GB" dirty="0" smtClean="0"/>
              <a:t>  +  2d)		m</a:t>
            </a:r>
            <a:r>
              <a:rPr lang="en-GB" baseline="30000" dirty="0" smtClean="0"/>
              <a:t>2</a:t>
            </a:r>
            <a:endParaRPr lang="en-GB" dirty="0" smtClean="0"/>
          </a:p>
          <a:p>
            <a:pPr algn="just"/>
            <a:r>
              <a:rPr lang="en-GB" dirty="0" smtClean="0"/>
              <a:t>		L</a:t>
            </a:r>
            <a:r>
              <a:rPr lang="en-GB" baseline="-25000" dirty="0" smtClean="0"/>
              <a:t>WL</a:t>
            </a:r>
            <a:r>
              <a:rPr lang="en-GB" dirty="0" smtClean="0"/>
              <a:t>	=	Waterline Length	 	m</a:t>
            </a:r>
          </a:p>
          <a:p>
            <a:pPr algn="just"/>
            <a:r>
              <a:rPr lang="en-GB" dirty="0" smtClean="0"/>
              <a:t>		B</a:t>
            </a:r>
            <a:r>
              <a:rPr lang="en-GB" baseline="-25000" dirty="0" smtClean="0"/>
              <a:t>WL</a:t>
            </a:r>
            <a:r>
              <a:rPr lang="en-GB" dirty="0" smtClean="0"/>
              <a:t>	=	Waterline Breadth 	m</a:t>
            </a:r>
          </a:p>
          <a:p>
            <a:pPr algn="just"/>
            <a:r>
              <a:rPr lang="en-GB" dirty="0" smtClean="0"/>
              <a:t>		d		Mean draught		m</a:t>
            </a:r>
          </a:p>
          <a:p>
            <a:pPr algn="just"/>
            <a:r>
              <a:rPr lang="en-GB" dirty="0" smtClean="0"/>
              <a:t>		k	=	Constant</a:t>
            </a:r>
          </a:p>
          <a:p>
            <a:pPr algn="just"/>
            <a:r>
              <a:rPr lang="en-GB" b="1" dirty="0" smtClean="0"/>
              <a:t>N.B. </a:t>
            </a:r>
            <a:r>
              <a:rPr lang="en-GB" dirty="0" smtClean="0"/>
              <a:t>THE FORMULA FOR WETTED SURFACE AREA GIVEN IN M. G. DUFF’S LITERATURE IS INCORRECT.</a:t>
            </a:r>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94</a:t>
            </a:fld>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7</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GB" dirty="0" smtClean="0"/>
              <a:t>THE REQUIRED CURRENT AMPERAGE IS CALCULATED FROM</a:t>
            </a:r>
          </a:p>
          <a:p>
            <a:pPr algn="just"/>
            <a:r>
              <a:rPr lang="en-GB" dirty="0" smtClean="0"/>
              <a:t> </a:t>
            </a:r>
          </a:p>
          <a:p>
            <a:pPr algn="just"/>
            <a:r>
              <a:rPr lang="en-GB" dirty="0" smtClean="0"/>
              <a:t>		A	=	S</a:t>
            </a:r>
            <a:r>
              <a:rPr lang="en-GB" baseline="-25000" dirty="0" smtClean="0"/>
              <a:t>A</a:t>
            </a:r>
            <a:r>
              <a:rPr lang="en-GB" dirty="0" smtClean="0"/>
              <a:t> x C</a:t>
            </a:r>
            <a:r>
              <a:rPr lang="en-GB" baseline="-25000" dirty="0" smtClean="0"/>
              <a:t>D</a:t>
            </a:r>
            <a:r>
              <a:rPr lang="en-GB" dirty="0" smtClean="0"/>
              <a:t>/1000	        Amps</a:t>
            </a:r>
          </a:p>
          <a:p>
            <a:pPr algn="just"/>
            <a:r>
              <a:rPr lang="en-GB" dirty="0" smtClean="0"/>
              <a:t>		S</a:t>
            </a:r>
            <a:r>
              <a:rPr lang="en-GB" baseline="-25000" dirty="0" smtClean="0"/>
              <a:t>A</a:t>
            </a:r>
            <a:r>
              <a:rPr lang="en-GB" dirty="0" smtClean="0"/>
              <a:t>	=	Wetted Surface Area	m</a:t>
            </a:r>
            <a:r>
              <a:rPr lang="en-GB" baseline="30000" dirty="0" smtClean="0"/>
              <a:t>2</a:t>
            </a:r>
            <a:endParaRPr lang="en-GB" dirty="0" smtClean="0"/>
          </a:p>
          <a:p>
            <a:pPr algn="just"/>
            <a:r>
              <a:rPr lang="en-GB" dirty="0" smtClean="0"/>
              <a:t>		C</a:t>
            </a:r>
            <a:r>
              <a:rPr lang="en-GB" baseline="-25000" dirty="0" smtClean="0"/>
              <a:t>D</a:t>
            </a:r>
            <a:r>
              <a:rPr lang="en-GB" dirty="0" smtClean="0"/>
              <a:t>	=	Current Density</a:t>
            </a:r>
          </a:p>
          <a:p>
            <a:pPr algn="just"/>
            <a:endParaRPr lang="en-GB" dirty="0" smtClean="0"/>
          </a:p>
          <a:p>
            <a:pPr algn="just"/>
            <a:r>
              <a:rPr lang="en-GB" dirty="0" smtClean="0"/>
              <a:t>	           10 – 30 generally about 20	      mA/m</a:t>
            </a:r>
            <a:r>
              <a:rPr lang="en-GB" baseline="30000" dirty="0" smtClean="0"/>
              <a:t>2</a:t>
            </a:r>
            <a:endParaRPr lang="en-GB" dirty="0" smtClean="0"/>
          </a:p>
          <a:p>
            <a:pPr algn="just"/>
            <a:r>
              <a:rPr lang="en-GB" dirty="0" smtClean="0"/>
              <a:t> </a:t>
            </a:r>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95</a:t>
            </a:fld>
            <a:endParaRPr lang="en-GB"/>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ANODES 8</a:t>
            </a:r>
            <a:endParaRPr lang="en-GB" dirty="0"/>
          </a:p>
        </p:txBody>
      </p:sp>
      <p:sp>
        <p:nvSpPr>
          <p:cNvPr id="3" name="Content Placeholder 2"/>
          <p:cNvSpPr>
            <a:spLocks noGrp="1"/>
          </p:cNvSpPr>
          <p:nvPr>
            <p:ph idx="1"/>
          </p:nvPr>
        </p:nvSpPr>
        <p:spPr/>
        <p:txBody>
          <a:bodyPr>
            <a:normAutofit fontScale="47500" lnSpcReduction="20000"/>
          </a:bodyPr>
          <a:lstStyle/>
          <a:p>
            <a:pPr algn="just"/>
            <a:r>
              <a:rPr lang="en-GB" dirty="0" smtClean="0"/>
              <a:t>THUS THE TOTAL WEIGHT OF ANODIC MATERIAL REQUIRED TO GIVE THAT AMPERAGE IS CALCULATED FROM: -</a:t>
            </a:r>
          </a:p>
          <a:p>
            <a:pPr algn="just"/>
            <a:r>
              <a:rPr lang="en-GB" dirty="0" smtClean="0"/>
              <a:t> </a:t>
            </a:r>
          </a:p>
          <a:p>
            <a:pPr algn="just"/>
            <a:r>
              <a:rPr lang="en-GB" dirty="0" smtClean="0"/>
              <a:t>		W</a:t>
            </a:r>
            <a:r>
              <a:rPr lang="en-GB" baseline="-25000" dirty="0" smtClean="0"/>
              <a:t>A</a:t>
            </a:r>
            <a:r>
              <a:rPr lang="en-GB" dirty="0" smtClean="0"/>
              <a:t>	=	</a:t>
            </a:r>
            <a:r>
              <a:rPr lang="en-GB" u="sng" dirty="0" smtClean="0"/>
              <a:t>A  x  Y  x  8760</a:t>
            </a:r>
            <a:r>
              <a:rPr lang="en-GB" dirty="0" smtClean="0"/>
              <a:t>			kg</a:t>
            </a:r>
          </a:p>
          <a:p>
            <a:pPr algn="just"/>
            <a:r>
              <a:rPr lang="en-GB" dirty="0" smtClean="0"/>
              <a:t>				           C</a:t>
            </a:r>
          </a:p>
          <a:p>
            <a:pPr algn="just"/>
            <a:r>
              <a:rPr lang="en-GB" dirty="0" smtClean="0"/>
              <a:t> </a:t>
            </a:r>
          </a:p>
          <a:p>
            <a:pPr algn="just"/>
            <a:r>
              <a:rPr lang="en-GB" dirty="0" smtClean="0"/>
              <a:t>		W</a:t>
            </a:r>
            <a:r>
              <a:rPr lang="en-GB" baseline="-25000" dirty="0" smtClean="0"/>
              <a:t>A</a:t>
            </a:r>
            <a:r>
              <a:rPr lang="en-GB" dirty="0" smtClean="0"/>
              <a:t>	=	Weight of required anodic material		kg</a:t>
            </a:r>
          </a:p>
          <a:p>
            <a:pPr algn="just"/>
            <a:r>
              <a:rPr lang="en-GB" dirty="0" smtClean="0"/>
              <a:t>		Y	=	Required life in years			Y</a:t>
            </a:r>
          </a:p>
          <a:p>
            <a:pPr algn="just"/>
            <a:r>
              <a:rPr lang="en-GB" dirty="0" smtClean="0"/>
              <a:t>		8760	=	Number of hours in one standard year	h</a:t>
            </a:r>
          </a:p>
          <a:p>
            <a:pPr algn="just"/>
            <a:r>
              <a:rPr lang="en-GB" dirty="0" smtClean="0"/>
              <a:t>		C	=	Capacity of Anodic Material		ah/kg</a:t>
            </a:r>
          </a:p>
          <a:p>
            <a:pPr algn="just"/>
            <a:r>
              <a:rPr lang="en-GB" dirty="0" smtClean="0"/>
              <a:t>			=	  780 for zinc</a:t>
            </a:r>
          </a:p>
          <a:p>
            <a:pPr algn="just"/>
            <a:r>
              <a:rPr lang="en-GB" dirty="0" smtClean="0"/>
              <a:t>			=	2700 for aluminium</a:t>
            </a:r>
          </a:p>
          <a:p>
            <a:pPr algn="just"/>
            <a:r>
              <a:rPr lang="en-GB" dirty="0" smtClean="0"/>
              <a:t>			=	2000 for magnesium</a:t>
            </a:r>
          </a:p>
          <a:p>
            <a:pPr algn="just"/>
            <a:r>
              <a:rPr lang="en-GB" dirty="0" smtClean="0"/>
              <a:t> </a:t>
            </a:r>
          </a:p>
          <a:p>
            <a:pPr algn="just"/>
            <a:r>
              <a:rPr lang="en-GB" b="1" u="sng" dirty="0" smtClean="0"/>
              <a:t>N.B.</a:t>
            </a:r>
            <a:r>
              <a:rPr lang="en-GB" dirty="0" smtClean="0"/>
              <a:t> THE RECOMMENDED LIFE OF ANODES FOR SMALL CRAFT IS TWO YEARS (THREE YEARS MAXIMUM).   THIS REQUIRES THE VESSEL TO BE SLIPPED OR DRY DOCKED EVERY TWO YEARS AND THE MARINE SURVEYOR’S REPORT SHOULD CARRY A SUGGESTION TO THAT EFFECT.</a:t>
            </a:r>
            <a:endParaRPr lang="en-GB" dirty="0"/>
          </a:p>
        </p:txBody>
      </p:sp>
      <p:sp>
        <p:nvSpPr>
          <p:cNvPr id="4" name="Date Placeholder 3"/>
          <p:cNvSpPr>
            <a:spLocks noGrp="1"/>
          </p:cNvSpPr>
          <p:nvPr>
            <p:ph type="dt" sz="half" idx="10"/>
          </p:nvPr>
        </p:nvSpPr>
        <p:spPr/>
        <p:txBody>
          <a:bodyPr/>
          <a:lstStyle/>
          <a:p>
            <a:r>
              <a:rPr lang="en-US" smtClean="0"/>
              <a:t>02/03/2014</a:t>
            </a:r>
            <a:endParaRPr lang="en-GB"/>
          </a:p>
        </p:txBody>
      </p:sp>
      <p:sp>
        <p:nvSpPr>
          <p:cNvPr id="5" name="Footer Placeholder 4"/>
          <p:cNvSpPr>
            <a:spLocks noGrp="1"/>
          </p:cNvSpPr>
          <p:nvPr>
            <p:ph type="ftr" sz="quarter" idx="11"/>
          </p:nvPr>
        </p:nvSpPr>
        <p:spPr/>
        <p:txBody>
          <a:bodyPr/>
          <a:lstStyle/>
          <a:p>
            <a:r>
              <a:rPr lang="en-GB" smtClean="0"/>
              <a:t>Copyright - Jeffrey Casciani-Wood 2014</a:t>
            </a:r>
            <a:endParaRPr lang="en-GB"/>
          </a:p>
        </p:txBody>
      </p:sp>
      <p:sp>
        <p:nvSpPr>
          <p:cNvPr id="6" name="Slide Number Placeholder 5"/>
          <p:cNvSpPr>
            <a:spLocks noGrp="1"/>
          </p:cNvSpPr>
          <p:nvPr>
            <p:ph type="sldNum" sz="quarter" idx="12"/>
          </p:nvPr>
        </p:nvSpPr>
        <p:spPr/>
        <p:txBody>
          <a:bodyPr/>
          <a:lstStyle/>
          <a:p>
            <a:fld id="{5B16F3DF-A9ED-45E7-B773-DED0D3374703}" type="slidenum">
              <a:rPr lang="en-GB" smtClean="0"/>
              <a:pPr/>
              <a:t>96</a:t>
            </a:fld>
            <a:endParaRPr lang="en-GB"/>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FINISH</a:t>
            </a:r>
            <a:endParaRPr lang="en-GB" dirty="0"/>
          </a:p>
        </p:txBody>
      </p:sp>
      <p:sp>
        <p:nvSpPr>
          <p:cNvPr id="3" name="Content Placeholder 2"/>
          <p:cNvSpPr>
            <a:spLocks noGrp="1"/>
          </p:cNvSpPr>
          <p:nvPr>
            <p:ph idx="1"/>
          </p:nvPr>
        </p:nvSpPr>
        <p:spPr/>
        <p:txBody>
          <a:bodyPr>
            <a:normAutofit lnSpcReduction="10000"/>
          </a:bodyPr>
          <a:lstStyle/>
          <a:p>
            <a:pPr algn="ctr"/>
            <a:r>
              <a:rPr lang="en-GB" sz="4000" dirty="0" smtClean="0"/>
              <a:t>THAT, FOLK, IS THE END OF THIS LECTURE.   I HOPE THAT YOU HAVE LEARNED SOMETHING AND </a:t>
            </a:r>
            <a:r>
              <a:rPr lang="en-GB" sz="4000" smtClean="0"/>
              <a:t>HAVE FOUND, </a:t>
            </a:r>
            <a:r>
              <a:rPr lang="en-GB" sz="4000" dirty="0" smtClean="0"/>
              <a:t>AND </a:t>
            </a:r>
            <a:r>
              <a:rPr lang="en-GB" sz="4000" smtClean="0"/>
              <a:t>WILL FIND, </a:t>
            </a:r>
            <a:r>
              <a:rPr lang="en-GB" sz="4000" dirty="0" smtClean="0"/>
              <a:t>IT USEFUL.   IF YOU CARE TO GIVE ME YOUR EMAIL ADDRESSES I WILL ARRANGE TO HAVE A COPY OF THE SLIDES SENT TO YOU</a:t>
            </a:r>
            <a:r>
              <a:rPr lang="en-GB" dirty="0" smtClean="0"/>
              <a:t>.</a:t>
            </a:r>
            <a:endParaRPr lang="en-GB" dirty="0"/>
          </a:p>
        </p:txBody>
      </p:sp>
      <p:sp>
        <p:nvSpPr>
          <p:cNvPr id="6" name="Footer Placeholder 5"/>
          <p:cNvSpPr>
            <a:spLocks noGrp="1"/>
          </p:cNvSpPr>
          <p:nvPr>
            <p:ph type="ftr" sz="quarter" idx="11"/>
          </p:nvPr>
        </p:nvSpPr>
        <p:spPr/>
        <p:txBody>
          <a:bodyPr/>
          <a:lstStyle/>
          <a:p>
            <a:r>
              <a:rPr lang="en-GB" smtClean="0"/>
              <a:t>Copyright - Jeffrey Casciani-Wood 2014</a:t>
            </a:r>
            <a:endParaRPr lang="en-GB"/>
          </a:p>
        </p:txBody>
      </p:sp>
      <p:sp>
        <p:nvSpPr>
          <p:cNvPr id="7" name="Date Placeholder 6"/>
          <p:cNvSpPr>
            <a:spLocks noGrp="1"/>
          </p:cNvSpPr>
          <p:nvPr>
            <p:ph type="dt" sz="half" idx="10"/>
          </p:nvPr>
        </p:nvSpPr>
        <p:spPr/>
        <p:txBody>
          <a:bodyPr/>
          <a:lstStyle/>
          <a:p>
            <a:r>
              <a:rPr lang="en-US" smtClean="0"/>
              <a:t>02/03/2014</a:t>
            </a:r>
            <a:endParaRPr lang="en-GB"/>
          </a:p>
        </p:txBody>
      </p:sp>
      <p:sp>
        <p:nvSpPr>
          <p:cNvPr id="8" name="Slide Number Placeholder 7"/>
          <p:cNvSpPr>
            <a:spLocks noGrp="1"/>
          </p:cNvSpPr>
          <p:nvPr>
            <p:ph type="sldNum" sz="quarter" idx="12"/>
          </p:nvPr>
        </p:nvSpPr>
        <p:spPr/>
        <p:txBody>
          <a:bodyPr/>
          <a:lstStyle/>
          <a:p>
            <a:fld id="{5B16F3DF-A9ED-45E7-B773-DED0D3374703}" type="slidenum">
              <a:rPr lang="en-GB" smtClean="0"/>
              <a:pPr/>
              <a:t>97</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6127</Words>
  <Application>Microsoft Office PowerPoint</Application>
  <PresentationFormat>On-screen Show (4:3)</PresentationFormat>
  <Paragraphs>1045</Paragraphs>
  <Slides>97</Slides>
  <Notes>97</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A BRIEF INTRODUCTION TO IRON AND STEEL, TESTING, FERROUS CORROSION AND CATHODIC PROTECTION</vt:lpstr>
      <vt:lpstr>FERROUS AND FERRIC METALS</vt:lpstr>
      <vt:lpstr>WROUGHT IRON</vt:lpstr>
      <vt:lpstr>MILD STEEL 1</vt:lpstr>
      <vt:lpstr>MILD STEEL 2</vt:lpstr>
      <vt:lpstr>MILD STEEL 3</vt:lpstr>
      <vt:lpstr>MILD STEEL 4</vt:lpstr>
      <vt:lpstr>MILD STEEL 5</vt:lpstr>
      <vt:lpstr>STAINLESS STEELS</vt:lpstr>
      <vt:lpstr>COMPARISON</vt:lpstr>
      <vt:lpstr>A MYTH</vt:lpstr>
      <vt:lpstr>CORROSION ON A WROUGHT IRON STEM SHOWING ‘GRAIN’ EFFECT</vt:lpstr>
      <vt:lpstr>IDENTIFICATION</vt:lpstr>
      <vt:lpstr>THE VISUAL TEST</vt:lpstr>
      <vt:lpstr>THE COLD CHISEL TEST 1</vt:lpstr>
      <vt:lpstr>THE COLD CHISEL TEST 2</vt:lpstr>
      <vt:lpstr>THE COLD CHISEL TEST 3</vt:lpstr>
      <vt:lpstr>THE COLD CHISEL TEST 4</vt:lpstr>
      <vt:lpstr>THE FILE TEST 1</vt:lpstr>
      <vt:lpstr>THE FILE TEST 2</vt:lpstr>
      <vt:lpstr>THE GRINDING OR SPARK TEST 1</vt:lpstr>
      <vt:lpstr>THE GRINDING OR SPARK TEST 2</vt:lpstr>
      <vt:lpstr>THE ACID TEST</vt:lpstr>
      <vt:lpstr>THE MAGNET TEST</vt:lpstr>
      <vt:lpstr>OTHER TESTS</vt:lpstr>
      <vt:lpstr>NATURE OF IRON AND STEEL</vt:lpstr>
      <vt:lpstr>THE HARDNESS AND IMPACT TESTS</vt:lpstr>
      <vt:lpstr>THE HARDNESS TEST</vt:lpstr>
      <vt:lpstr>BRINELL HARDNESS NUMBER 1</vt:lpstr>
      <vt:lpstr>BRINELL HARDNESS NUMBER 2</vt:lpstr>
      <vt:lpstr>BRINELL NUMBER 3</vt:lpstr>
      <vt:lpstr>VICKERS HARDNESS NUMBER 1</vt:lpstr>
      <vt:lpstr>VICKERS HARDNESS NUMBER 2</vt:lpstr>
      <vt:lpstr>VICKERS HARDNESS NUMBER 3</vt:lpstr>
      <vt:lpstr>OTHER HARDNESS NUMBERS</vt:lpstr>
      <vt:lpstr>IMPACT TESTING 1</vt:lpstr>
      <vt:lpstr>IMPACT TESTING 2</vt:lpstr>
      <vt:lpstr>THE IZOD TEST</vt:lpstr>
      <vt:lpstr>THE STANDARD TEST PIECE</vt:lpstr>
      <vt:lpstr>FERROUS/FERRIC CORROSION</vt:lpstr>
      <vt:lpstr>RUST 1</vt:lpstr>
      <vt:lpstr>RUST 2</vt:lpstr>
      <vt:lpstr>RUST 3</vt:lpstr>
      <vt:lpstr>RUST 4</vt:lpstr>
      <vt:lpstr>RUST 5</vt:lpstr>
      <vt:lpstr>RUST 6</vt:lpstr>
      <vt:lpstr>RUST CHEMISTRY 1</vt:lpstr>
      <vt:lpstr>RUST CHEMISTRY 2</vt:lpstr>
      <vt:lpstr>DETERIORATION OF MILD STEEL  1</vt:lpstr>
      <vt:lpstr>DETERIORATION OF MILD STEEL 2</vt:lpstr>
      <vt:lpstr>DETERIORATION OF MILD STEEL 3</vt:lpstr>
      <vt:lpstr>DETERIORATION OF MILD STEEL 4</vt:lpstr>
      <vt:lpstr>DETERIORATION OF MILD STEEL 5</vt:lpstr>
      <vt:lpstr>HAEMATITE RUST INSIDE A BARGE</vt:lpstr>
      <vt:lpstr>PITTING 1</vt:lpstr>
      <vt:lpstr>PITTING 2 – GALVANISM 1</vt:lpstr>
      <vt:lpstr>PITTING 3 – GALVANISM 2</vt:lpstr>
      <vt:lpstr>PITTING 4</vt:lpstr>
      <vt:lpstr>PITTING 5</vt:lpstr>
      <vt:lpstr>PITTING 6</vt:lpstr>
      <vt:lpstr>STRAY CURRENTS AND ELECTROLYSIS 1</vt:lpstr>
      <vt:lpstr>STRAY CURRENTS AND ELECTROLYSIS 2</vt:lpstr>
      <vt:lpstr>STRAY CURRENTS AND ELECTROLYSIS 2</vt:lpstr>
      <vt:lpstr>CREVICE AND JACKING CORROSION</vt:lpstr>
      <vt:lpstr>CREVICE AND JACKING CORROSION</vt:lpstr>
      <vt:lpstr>CORROSION AREAS 1</vt:lpstr>
      <vt:lpstr>CORROSION AREAS 2</vt:lpstr>
      <vt:lpstr>WARNING</vt:lpstr>
      <vt:lpstr>ALLOWABLE THICKNESS LOSS 1</vt:lpstr>
      <vt:lpstr>ALLOWABLE THICKNESS LOSS 2</vt:lpstr>
      <vt:lpstr>ALLOWABLE THICKNESS LOSS 3 CLASS DEFINITION OF SUBSTANTIAL CORROSION</vt:lpstr>
      <vt:lpstr>ALLOWABLE THICKNESS LOSS 4</vt:lpstr>
      <vt:lpstr>ALLOWABLE THICKNESS LOSS 5</vt:lpstr>
      <vt:lpstr>ALLOWABLE THICKNESS LOSS 6</vt:lpstr>
      <vt:lpstr>ALLOWABLE THICKNESS LOSS 7</vt:lpstr>
      <vt:lpstr>ALLOWABLE THICKNESS LOSS 8</vt:lpstr>
      <vt:lpstr>ALLOWABLE THICKNESS LOSS 9</vt:lpstr>
      <vt:lpstr>STEEL REPAIRS</vt:lpstr>
      <vt:lpstr>WARNING</vt:lpstr>
      <vt:lpstr>MICROBIALLY INDUCED CORROSION 1</vt:lpstr>
      <vt:lpstr>MICROBIALLY INDUCED CORROSION 2</vt:lpstr>
      <vt:lpstr>MICROBIALLY INDUCED CORROSION 3</vt:lpstr>
      <vt:lpstr>MICROBIALLY INDUCED CORROSION 3 SEVERE GALLIONELLA ATTACK ON A NARROWBOAT</vt:lpstr>
      <vt:lpstr>MICROBIALLY INDUCED CORROSION 4</vt:lpstr>
      <vt:lpstr>MICROBIALLY INDUCED CORROSION 5THIOBASCILLUSS ATACK ON A NARROWBOAT</vt:lpstr>
      <vt:lpstr>MICROBIALLY INDUCED CORROSION 6</vt:lpstr>
      <vt:lpstr>DEALING WITH MICROBES 1</vt:lpstr>
      <vt:lpstr>DEALING WITH MICROBES 2</vt:lpstr>
      <vt:lpstr>ANODES 1</vt:lpstr>
      <vt:lpstr>ANODES 2</vt:lpstr>
      <vt:lpstr>ANODES 3</vt:lpstr>
      <vt:lpstr>ANODES 4</vt:lpstr>
      <vt:lpstr>ANODES 5</vt:lpstr>
      <vt:lpstr>ANODES 6</vt:lpstr>
      <vt:lpstr>ANODES 7</vt:lpstr>
      <vt:lpstr>ANODES 8</vt:lpstr>
      <vt:lpstr>FINISH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FERROUS CORROSION</dc:title>
  <dc:creator>BCA</dc:creator>
  <cp:lastModifiedBy>BCA</cp:lastModifiedBy>
  <cp:revision>113</cp:revision>
  <dcterms:created xsi:type="dcterms:W3CDTF">2014-03-02T11:05:49Z</dcterms:created>
  <dcterms:modified xsi:type="dcterms:W3CDTF">2014-05-01T08:24:31Z</dcterms:modified>
</cp:coreProperties>
</file>